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61" r:id="rId3"/>
    <p:sldId id="276" r:id="rId4"/>
    <p:sldId id="278" r:id="rId5"/>
    <p:sldId id="295" r:id="rId6"/>
    <p:sldId id="279" r:id="rId7"/>
    <p:sldId id="280" r:id="rId8"/>
    <p:sldId id="285" r:id="rId9"/>
    <p:sldId id="281" r:id="rId10"/>
    <p:sldId id="284" r:id="rId11"/>
    <p:sldId id="283" r:id="rId12"/>
    <p:sldId id="286" r:id="rId13"/>
    <p:sldId id="288" r:id="rId14"/>
    <p:sldId id="289" r:id="rId15"/>
    <p:sldId id="290" r:id="rId16"/>
    <p:sldId id="291" r:id="rId17"/>
    <p:sldId id="292" r:id="rId18"/>
    <p:sldId id="293" r:id="rId19"/>
    <p:sldId id="294" r:id="rId20"/>
    <p:sldId id="275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nny Paterson" initials="KP" lastIdx="1" clrIdx="0">
    <p:extLst>
      <p:ext uri="{19B8F6BF-5375-455C-9EA6-DF929625EA0E}">
        <p15:presenceInfo xmlns:p15="http://schemas.microsoft.com/office/powerpoint/2012/main" userId="S::kpaterson@cryptoquantique.com::06305971-1e24-494e-b27b-63c92e9ca9b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A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58" autoAdjust="0"/>
    <p:restoredTop sz="94660"/>
  </p:normalViewPr>
  <p:slideViewPr>
    <p:cSldViewPr snapToGrid="0" showGuides="1">
      <p:cViewPr>
        <p:scale>
          <a:sx n="80" d="100"/>
          <a:sy n="80" d="100"/>
        </p:scale>
        <p:origin x="144" y="4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11" d="100"/>
          <a:sy n="111" d="100"/>
        </p:scale>
        <p:origin x="4746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8AF70A90-CA7E-49EB-AB17-C37FEDD075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A7711EA-1FBE-4E98-9D43-C2D65C45D0E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ABEA4-9216-4FDF-AAE1-D8632908A8EC}" type="datetimeFigureOut">
              <a:rPr lang="de-CH" smtClean="0"/>
              <a:t>19.10.20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2CCD3C8-8930-4E0E-A891-B770724F2BD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7798FB5-86BC-42DA-9D05-F96D484814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685DCD-866D-47AE-A236-118539F5337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232272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svg>
</file>

<file path=ppt/media/image5.png>
</file>

<file path=ppt/media/image6.svg>
</file>

<file path=ppt/media/image7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78A90D-FE7E-41AF-B03D-808D82937CB9}" type="datetimeFigureOut">
              <a:rPr lang="de-CH" smtClean="0"/>
              <a:t>19.10.20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5DDFD-030C-4D5A-B33E-3A7E7538D2B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149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B061823-3F7A-48C8-8477-B410C18AC1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5580000" tIns="0" rIns="0" anchor="ctr" anchorCtr="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4000" cy="2772000"/>
          </a:xfrm>
          <a:solidFill>
            <a:schemeClr val="accent1"/>
          </a:solidFill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9" name="Bildplatzhalter 8">
            <a:extLst>
              <a:ext uri="{FF2B5EF4-FFF2-40B4-BE49-F238E27FC236}">
                <a16:creationId xmlns:a16="http://schemas.microsoft.com/office/drawing/2014/main" id="{C3C296D1-2CD0-479F-A866-6EC741D2293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E41BE31-9613-4103-99FF-7DCFF643B3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DEB298C-798E-4D73-9DD6-F896C06530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 baseline="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93381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  <p15:guide id="3" orient="horz" pos="640" userDrawn="1">
          <p15:clr>
            <a:srgbClr val="FBAE40"/>
          </p15:clr>
        </p15:guide>
        <p15:guide id="4" orient="horz" pos="3952" userDrawn="1">
          <p15:clr>
            <a:srgbClr val="FBAE40"/>
          </p15:clr>
        </p15:guide>
        <p15:guide id="5" pos="610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18441-2F35-BF45-8424-9C170A77EDB3}" type="datetime1">
              <a:rPr lang="en-GB" noProof="0" smtClean="0"/>
              <a:t>19/10/2020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5941150-30DE-48F5-9038-0E82CD18D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1412874"/>
            <a:ext cx="10728000" cy="4860000"/>
          </a:xfrm>
        </p:spPr>
        <p:txBody>
          <a:bodyPr tIns="162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943852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07F29-6AE7-5143-AA14-115669829275}" type="datetime1">
              <a:rPr lang="en-GB" noProof="0" smtClean="0"/>
              <a:t>19/10/2020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5941150-30DE-48F5-9038-0E82CD18D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260350"/>
            <a:ext cx="10728000" cy="6012524"/>
          </a:xfrm>
        </p:spPr>
        <p:txBody>
          <a:bodyPr tIns="216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8420483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zwei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163" y="1412875"/>
            <a:ext cx="5256000" cy="4860000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E893A-74E9-664D-9A97-94C28C5BE840}" type="datetime1">
              <a:rPr lang="en-GB" noProof="0" smtClean="0"/>
              <a:t>19/10/2020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5040000" cy="4860000"/>
          </a:xfrm>
        </p:spPr>
        <p:txBody>
          <a:bodyPr tIns="162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9963947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5121800"/>
            <a:ext cx="5255999" cy="1152000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A604C-5B4D-AB42-A1CC-95C4C65E2820}" type="datetime1">
              <a:rPr lang="en-GB" noProof="0" smtClean="0"/>
              <a:t>19/10/2020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5256000" cy="3420000"/>
          </a:xfrm>
        </p:spPr>
        <p:txBody>
          <a:bodyPr tIns="90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9" name="Bildplatzhalter 10">
            <a:extLst>
              <a:ext uri="{FF2B5EF4-FFF2-40B4-BE49-F238E27FC236}">
                <a16:creationId xmlns:a16="http://schemas.microsoft.com/office/drawing/2014/main" id="{1AAB6914-2518-430D-BF4C-14EA51B614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4162" y="1412875"/>
            <a:ext cx="5256000" cy="3420000"/>
          </a:xfrm>
        </p:spPr>
        <p:txBody>
          <a:bodyPr tIns="90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092EEFB-079B-4C38-A665-E52B9837601B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204162" y="5121800"/>
            <a:ext cx="5256001" cy="1152000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085750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4166439"/>
            <a:ext cx="10728327" cy="2124401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B764B-B924-AF43-BC5C-84AC43C973FC}" type="datetime1">
              <a:rPr lang="en-GB" noProof="0" smtClean="0"/>
              <a:t>19/10/2020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13" name="Bildplatzhalter 10">
            <a:extLst>
              <a:ext uri="{FF2B5EF4-FFF2-40B4-BE49-F238E27FC236}">
                <a16:creationId xmlns:a16="http://schemas.microsoft.com/office/drawing/2014/main" id="{36793346-BF6B-42A8-ADE0-3AA3DC3B239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040162" y="1414800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14" name="Bildplatzhalter 10">
            <a:extLst>
              <a:ext uri="{FF2B5EF4-FFF2-40B4-BE49-F238E27FC236}">
                <a16:creationId xmlns:a16="http://schemas.microsoft.com/office/drawing/2014/main" id="{FE637F68-618E-43EB-B240-4BFA26852F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385999" y="1414800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2529889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396000"/>
          </a:xfrm>
        </p:spPr>
        <p:txBody>
          <a:bodyPr/>
          <a:lstStyle>
            <a:lvl1pPr marL="0" indent="0">
              <a:buNone/>
              <a:defRPr b="1"/>
            </a:lvl1pPr>
            <a:lvl2pPr marL="266700" indent="0">
              <a:buNone/>
              <a:defRPr b="1"/>
            </a:lvl2pPr>
            <a:lvl3pPr marL="538163" indent="0">
              <a:buNone/>
              <a:defRPr b="1"/>
            </a:lvl3pPr>
            <a:lvl4pPr marL="804862" indent="0">
              <a:buNone/>
              <a:defRPr b="1"/>
            </a:lvl4pPr>
            <a:lvl5pPr marL="1076325" indent="0">
              <a:buNone/>
              <a:defRPr b="1"/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105A8-24D5-4344-95AD-37C0C6868586}" type="datetime1">
              <a:rPr lang="en-GB" noProof="0" smtClean="0"/>
              <a:t>19/10/2020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9" name="Tabellenplatzhalter 8">
            <a:extLst>
              <a:ext uri="{FF2B5EF4-FFF2-40B4-BE49-F238E27FC236}">
                <a16:creationId xmlns:a16="http://schemas.microsoft.com/office/drawing/2014/main" id="{A1D947E6-CC00-458E-BDE1-B0877E30333C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731838" y="2061398"/>
            <a:ext cx="10728325" cy="4212401"/>
          </a:xfrm>
        </p:spPr>
        <p:txBody>
          <a:bodyPr tIns="1260000"/>
          <a:lstStyle>
            <a:lvl1pPr marL="0" indent="0" algn="ctr">
              <a:spcBef>
                <a:spcPts val="0"/>
              </a:spcBef>
              <a:buNone/>
              <a:defRPr sz="1400"/>
            </a:lvl1pPr>
          </a:lstStyle>
          <a:p>
            <a:r>
              <a:rPr lang="en-GB" noProof="0"/>
              <a:t>Click icon to add table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928661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nhaltsplatzhalter 2">
            <a:extLst>
              <a:ext uri="{FF2B5EF4-FFF2-40B4-BE49-F238E27FC236}">
                <a16:creationId xmlns:a16="http://schemas.microsoft.com/office/drawing/2014/main" id="{394B20FF-3667-40DF-92A1-C6CF3BBCA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2135492"/>
            <a:ext cx="10728325" cy="39600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>
                <a:solidFill>
                  <a:schemeClr val="tx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540000" indent="0">
              <a:buNone/>
              <a:defRPr>
                <a:solidFill>
                  <a:schemeClr val="bg1"/>
                </a:solidFill>
              </a:defRPr>
            </a:lvl3pPr>
            <a:lvl4pPr marL="808537" indent="0">
              <a:buNone/>
              <a:defRPr>
                <a:solidFill>
                  <a:schemeClr val="bg1"/>
                </a:solidFill>
              </a:defRPr>
            </a:lvl4pPr>
            <a:lvl5pPr marL="1080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21" name="Bildplatzhalter 8">
            <a:extLst>
              <a:ext uri="{FF2B5EF4-FFF2-40B4-BE49-F238E27FC236}">
                <a16:creationId xmlns:a16="http://schemas.microsoft.com/office/drawing/2014/main" id="{794484F1-3B7F-46CE-AD0B-2310A557A99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F900572E-A73E-42BE-96FA-38ADC4E79F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6703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98">
          <p15:clr>
            <a:srgbClr val="FBAE40"/>
          </p15:clr>
        </p15:guide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4">
            <a:extLst>
              <a:ext uri="{FF2B5EF4-FFF2-40B4-BE49-F238E27FC236}">
                <a16:creationId xmlns:a16="http://schemas.microsoft.com/office/drawing/2014/main" id="{8A01615F-450E-43D0-B554-DA3FBD48DF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0" tIns="0" rIns="5580000" anchor="ctr" anchorCtr="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04000" y="2957494"/>
            <a:ext cx="5688000" cy="2268000"/>
          </a:xfrm>
          <a:solidFill>
            <a:schemeClr val="accent2"/>
          </a:solidFill>
        </p:spPr>
        <p:txBody>
          <a:bodyPr lIns="324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9" name="Textplatzhalter 3">
            <a:extLst>
              <a:ext uri="{FF2B5EF4-FFF2-40B4-BE49-F238E27FC236}">
                <a16:creationId xmlns:a16="http://schemas.microsoft.com/office/drawing/2014/main" id="{003A487C-8977-4264-A8A1-D6C1DB6046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45210" y="4639666"/>
            <a:ext cx="4320000" cy="46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3" name="Bildplatzhalter 8">
            <a:extLst>
              <a:ext uri="{FF2B5EF4-FFF2-40B4-BE49-F238E27FC236}">
                <a16:creationId xmlns:a16="http://schemas.microsoft.com/office/drawing/2014/main" id="{E91D3734-CD8F-4F94-A813-570EF31C473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547D2927-4A99-4714-8EBA-F773EAA2630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24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62D94F76-218E-49F2-87F8-05982912ED18}"/>
              </a:ext>
            </a:extLst>
          </p:cNvPr>
          <p:cNvSpPr/>
          <p:nvPr userDrawn="1"/>
        </p:nvSpPr>
        <p:spPr>
          <a:xfrm>
            <a:off x="731838" y="1016000"/>
            <a:ext cx="10728325" cy="5257800"/>
          </a:xfrm>
          <a:prstGeom prst="rect">
            <a:avLst/>
          </a:prstGeom>
          <a:solidFill>
            <a:srgbClr val="48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1940405"/>
            <a:ext cx="10188000" cy="3420000"/>
          </a:xfrm>
          <a:solidFill>
            <a:srgbClr val="72791C"/>
          </a:solidFill>
          <a:ln>
            <a:noFill/>
          </a:ln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0503E57F-F89F-431B-8D38-7CC97B7C20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4217884"/>
            <a:ext cx="864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2" name="Bildplatzhalter 8">
            <a:extLst>
              <a:ext uri="{FF2B5EF4-FFF2-40B4-BE49-F238E27FC236}">
                <a16:creationId xmlns:a16="http://schemas.microsoft.com/office/drawing/2014/main" id="{1BEB6197-C509-4752-B57E-CEE955F5D92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4ADF7DEC-21BD-45CA-9E91-B9F58A69F62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240694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837" y="1016000"/>
            <a:ext cx="10728326" cy="5256000"/>
          </a:xfrm>
          <a:solidFill>
            <a:schemeClr val="accent2"/>
          </a:solidFill>
          <a:ln>
            <a:noFill/>
          </a:ln>
        </p:spPr>
        <p:txBody>
          <a:bodyPr lIns="324000" tIns="11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6" name="Textplatzhalter 3">
            <a:extLst>
              <a:ext uri="{FF2B5EF4-FFF2-40B4-BE49-F238E27FC236}">
                <a16:creationId xmlns:a16="http://schemas.microsoft.com/office/drawing/2014/main" id="{5FCAD79B-EF47-46A0-9575-229F3DAA72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5" y="5122625"/>
            <a:ext cx="10044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8" name="Bildplatzhalter 8">
            <a:extLst>
              <a:ext uri="{FF2B5EF4-FFF2-40B4-BE49-F238E27FC236}">
                <a16:creationId xmlns:a16="http://schemas.microsoft.com/office/drawing/2014/main" id="{72236FC6-C8FF-43C1-86B9-BF112345926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789A3267-E086-4EC3-A0BB-F8ECD01A5C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32532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4 – Uni Zür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B061823-3F7A-48C8-8477-B410C18AC1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5580000" tIns="0" rIns="0" anchor="ctr" anchorCtr="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4000" cy="2772000"/>
          </a:xfrm>
          <a:solidFill>
            <a:srgbClr val="007A96"/>
          </a:solidFill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93E2EDD-B19F-478D-BB03-AD55EC1E86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7672" y="228020"/>
            <a:ext cx="3679200" cy="552508"/>
          </a:xfrm>
          <a:prstGeom prst="rect">
            <a:avLst/>
          </a:prstGeom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D364BCB8-820F-4C3A-BA37-7048A4C8D4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1" name="Bildplatzhalter 8">
            <a:extLst>
              <a:ext uri="{FF2B5EF4-FFF2-40B4-BE49-F238E27FC236}">
                <a16:creationId xmlns:a16="http://schemas.microsoft.com/office/drawing/2014/main" id="{A73913C2-8DFE-4F15-B2DB-2A6D5C26700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9" name="Textplatzhalter 5">
            <a:extLst>
              <a:ext uri="{FF2B5EF4-FFF2-40B4-BE49-F238E27FC236}">
                <a16:creationId xmlns:a16="http://schemas.microsoft.com/office/drawing/2014/main" id="{791A1AD7-DB7D-4C75-BEFB-EB6D34D3B2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9257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39750" indent="-539750">
              <a:buFont typeface="+mj-lt"/>
              <a:buAutoNum type="arabicPeriod"/>
              <a:defRPr/>
            </a:lvl1pPr>
            <a:lvl2pPr marL="1079500" indent="-539750">
              <a:buFont typeface="+mj-lt"/>
              <a:buAutoNum type="arabicPeriod"/>
              <a:defRPr/>
            </a:lvl2pPr>
            <a:lvl3pPr marL="1612900" indent="-533400">
              <a:buFont typeface="+mj-lt"/>
              <a:buAutoNum type="arabicPeriod"/>
              <a:defRPr/>
            </a:lvl3pPr>
            <a:lvl4pPr marL="2152650" indent="-539750">
              <a:buFont typeface="+mj-lt"/>
              <a:buAutoNum type="arabicPeriod"/>
              <a:defRPr/>
            </a:lvl4pPr>
            <a:lvl5pPr marL="2692400" indent="-539750">
              <a:buFont typeface="+mj-lt"/>
              <a:buAutoNum type="arabicPeriod"/>
              <a:defRPr/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40056-25FB-5741-A90E-E139B20A5F60}" type="datetime1">
              <a:rPr lang="en-GB" noProof="0" smtClean="0"/>
              <a:t>19/10/2020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599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ADD84-9490-6F46-BC62-BA1DB91EF822}" type="datetime1">
              <a:rPr lang="en-GB" noProof="0" smtClean="0"/>
              <a:t>19/10/2020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753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Fuss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3960000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71AF0-C91A-5C4E-A542-111811C0ABE9}" type="datetime1">
              <a:rPr lang="en-GB" noProof="0" smtClean="0"/>
              <a:t>19/10/2020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2F6D94FA-21C6-4AE0-AA4F-3A077810ED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836" y="5570135"/>
            <a:ext cx="5364164" cy="721233"/>
          </a:xfrm>
        </p:spPr>
        <p:txBody>
          <a:bodyPr anchor="b" anchorCtr="0"/>
          <a:lstStyle>
            <a:lvl1pPr marL="179388" indent="-179388">
              <a:spcBef>
                <a:spcPts val="0"/>
              </a:spcBef>
              <a:buFont typeface="+mj-lt"/>
              <a:buAutoNum type="arabicPeriod"/>
              <a:defRPr sz="800"/>
            </a:lvl1pPr>
            <a:lvl2pPr marL="266700" indent="0">
              <a:buNone/>
              <a:defRPr sz="800"/>
            </a:lvl2pPr>
            <a:lvl3pPr marL="538163" indent="0">
              <a:buNone/>
              <a:defRPr sz="800"/>
            </a:lvl3pPr>
            <a:lvl4pPr marL="804862" indent="0">
              <a:buNone/>
              <a:defRPr sz="800"/>
            </a:lvl4pPr>
            <a:lvl5pPr marL="1076325" indent="0">
              <a:buNone/>
              <a:defRPr sz="800"/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001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224781"/>
            <a:ext cx="10728325" cy="1260000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1FFFA4B-AF87-1144-87D3-FE1540E892E7}" type="datetime1">
              <a:rPr lang="en-GB" noProof="0" smtClean="0"/>
              <a:t>19/10/2020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ACA52AF-F19D-405C-AD5F-7D94B96A5CC3}" type="slidenum">
              <a:rPr lang="de-CH" noProof="0" smtClean="0"/>
              <a:pPr/>
              <a:t>‹#›</a:t>
            </a:fld>
            <a:endParaRPr lang="de-CH" noProof="0"/>
          </a:p>
        </p:txBody>
      </p:sp>
      <p:grpSp>
        <p:nvGrpSpPr>
          <p:cNvPr id="10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GrpSpPr/>
          <p:nvPr/>
        </p:nvGrpSpPr>
        <p:grpSpPr>
          <a:xfrm>
            <a:off x="731837" y="6507088"/>
            <a:ext cx="984462" cy="162000"/>
            <a:chOff x="731837" y="6507088"/>
            <a:chExt cx="984462" cy="162000"/>
          </a:xfrm>
          <a:solidFill>
            <a:schemeClr val="bg1"/>
          </a:solidFill>
        </p:grpSpPr>
        <p:grpSp>
          <p:nvGrpSpPr>
            <p:cNvPr id="12" name="Grafik 6">
              <a:extLst>
                <a:ext uri="{FF2B5EF4-FFF2-40B4-BE49-F238E27FC236}">
                  <a16:creationId xmlns:a16="http://schemas.microsoft.com/office/drawing/2014/main" id="{7F7C476A-2849-4D68-9FA2-3A5CFC13C833}"/>
                </a:ext>
              </a:extLst>
            </p:cNvPr>
            <p:cNvGrpSpPr/>
            <p:nvPr/>
          </p:nvGrpSpPr>
          <p:grpSpPr>
            <a:xfrm>
              <a:off x="1266489" y="6555186"/>
              <a:ext cx="197463" cy="110963"/>
              <a:chOff x="1266489" y="6555186"/>
              <a:chExt cx="197463" cy="110963"/>
            </a:xfrm>
            <a:grpFill/>
          </p:grpSpPr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id="{18BB0752-F87C-44D9-A9A5-97AF1DEDA1AE}"/>
                  </a:ext>
                </a:extLst>
              </p:cNvPr>
              <p:cNvSpPr/>
              <p:nvPr/>
            </p:nvSpPr>
            <p:spPr>
              <a:xfrm>
                <a:off x="1266489" y="6556934"/>
                <a:ext cx="95902" cy="109216"/>
              </a:xfrm>
              <a:custGeom>
                <a:avLst/>
                <a:gdLst>
                  <a:gd name="connsiteX0" fmla="*/ 66742 w 95902"/>
                  <a:gd name="connsiteY0" fmla="*/ 65797 h 109216"/>
                  <a:gd name="connsiteX1" fmla="*/ 35339 w 95902"/>
                  <a:gd name="connsiteY1" fmla="*/ 95082 h 109216"/>
                  <a:gd name="connsiteX2" fmla="*/ 15953 w 95902"/>
                  <a:gd name="connsiteY2" fmla="*/ 79537 h 109216"/>
                  <a:gd name="connsiteX3" fmla="*/ 15899 w 95902"/>
                  <a:gd name="connsiteY3" fmla="*/ 76265 h 109216"/>
                  <a:gd name="connsiteX4" fmla="*/ 16896 w 95902"/>
                  <a:gd name="connsiteY4" fmla="*/ 66295 h 109216"/>
                  <a:gd name="connsiteX5" fmla="*/ 30230 w 95902"/>
                  <a:gd name="connsiteY5" fmla="*/ 0 h 109216"/>
                  <a:gd name="connsiteX6" fmla="*/ 30230 w 95902"/>
                  <a:gd name="connsiteY6" fmla="*/ 0 h 109216"/>
                  <a:gd name="connsiteX7" fmla="*/ 14528 w 95902"/>
                  <a:gd name="connsiteY7" fmla="*/ 0 h 109216"/>
                  <a:gd name="connsiteX8" fmla="*/ 1194 w 95902"/>
                  <a:gd name="connsiteY8" fmla="*/ 67791 h 109216"/>
                  <a:gd name="connsiteX9" fmla="*/ 1194 w 95902"/>
                  <a:gd name="connsiteY9" fmla="*/ 68788 h 109216"/>
                  <a:gd name="connsiteX10" fmla="*/ 73 w 95902"/>
                  <a:gd name="connsiteY10" fmla="*/ 78508 h 109216"/>
                  <a:gd name="connsiteX11" fmla="*/ 26638 w 95902"/>
                  <a:gd name="connsiteY11" fmla="*/ 109122 h 109216"/>
                  <a:gd name="connsiteX12" fmla="*/ 29980 w 95902"/>
                  <a:gd name="connsiteY12" fmla="*/ 109163 h 109216"/>
                  <a:gd name="connsiteX13" fmla="*/ 61384 w 95902"/>
                  <a:gd name="connsiteY13" fmla="*/ 96702 h 109216"/>
                  <a:gd name="connsiteX14" fmla="*/ 59265 w 95902"/>
                  <a:gd name="connsiteY14" fmla="*/ 107917 h 109216"/>
                  <a:gd name="connsiteX15" fmla="*/ 59265 w 95902"/>
                  <a:gd name="connsiteY15" fmla="*/ 107917 h 109216"/>
                  <a:gd name="connsiteX16" fmla="*/ 74842 w 95902"/>
                  <a:gd name="connsiteY16" fmla="*/ 107917 h 109216"/>
                  <a:gd name="connsiteX17" fmla="*/ 95902 w 95902"/>
                  <a:gd name="connsiteY17" fmla="*/ 0 h 109216"/>
                  <a:gd name="connsiteX18" fmla="*/ 95902 w 95902"/>
                  <a:gd name="connsiteY18" fmla="*/ 0 h 109216"/>
                  <a:gd name="connsiteX19" fmla="*/ 79951 w 95902"/>
                  <a:gd name="connsiteY19" fmla="*/ 0 h 109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5902" h="109216">
                    <a:moveTo>
                      <a:pt x="66742" y="65797"/>
                    </a:moveTo>
                    <a:cubicBezTo>
                      <a:pt x="65228" y="82115"/>
                      <a:pt x="51723" y="94709"/>
                      <a:pt x="35339" y="95082"/>
                    </a:cubicBezTo>
                    <a:cubicBezTo>
                      <a:pt x="25692" y="96142"/>
                      <a:pt x="17013" y="89183"/>
                      <a:pt x="15953" y="79537"/>
                    </a:cubicBezTo>
                    <a:cubicBezTo>
                      <a:pt x="15833" y="78450"/>
                      <a:pt x="15814" y="77355"/>
                      <a:pt x="15899" y="76265"/>
                    </a:cubicBezTo>
                    <a:cubicBezTo>
                      <a:pt x="15976" y="72921"/>
                      <a:pt x="16309" y="69588"/>
                      <a:pt x="16896" y="66295"/>
                    </a:cubicBezTo>
                    <a:lnTo>
                      <a:pt x="30230" y="0"/>
                    </a:lnTo>
                    <a:lnTo>
                      <a:pt x="30230" y="0"/>
                    </a:lnTo>
                    <a:lnTo>
                      <a:pt x="14528" y="0"/>
                    </a:lnTo>
                    <a:lnTo>
                      <a:pt x="1194" y="67791"/>
                    </a:lnTo>
                    <a:lnTo>
                      <a:pt x="1194" y="68788"/>
                    </a:lnTo>
                    <a:cubicBezTo>
                      <a:pt x="472" y="71978"/>
                      <a:pt x="95" y="75237"/>
                      <a:pt x="73" y="78508"/>
                    </a:cubicBezTo>
                    <a:cubicBezTo>
                      <a:pt x="-1045" y="94298"/>
                      <a:pt x="10848" y="108004"/>
                      <a:pt x="26638" y="109122"/>
                    </a:cubicBezTo>
                    <a:cubicBezTo>
                      <a:pt x="27751" y="109200"/>
                      <a:pt x="28866" y="109214"/>
                      <a:pt x="29980" y="109163"/>
                    </a:cubicBezTo>
                    <a:cubicBezTo>
                      <a:pt x="41760" y="109765"/>
                      <a:pt x="53221" y="105218"/>
                      <a:pt x="61384" y="96702"/>
                    </a:cubicBezTo>
                    <a:lnTo>
                      <a:pt x="59265" y="107917"/>
                    </a:lnTo>
                    <a:lnTo>
                      <a:pt x="59265" y="107917"/>
                    </a:lnTo>
                    <a:lnTo>
                      <a:pt x="74842" y="107917"/>
                    </a:lnTo>
                    <a:lnTo>
                      <a:pt x="95902" y="0"/>
                    </a:lnTo>
                    <a:lnTo>
                      <a:pt x="95902" y="0"/>
                    </a:lnTo>
                    <a:lnTo>
                      <a:pt x="79951" y="0"/>
                    </a:lnTo>
                    <a:close/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ED44DE23-7081-4AC9-BF06-502BEC71C004}"/>
                  </a:ext>
                </a:extLst>
              </p:cNvPr>
              <p:cNvSpPr/>
              <p:nvPr/>
            </p:nvSpPr>
            <p:spPr>
              <a:xfrm>
                <a:off x="1376472" y="6555186"/>
                <a:ext cx="87480" cy="109664"/>
              </a:xfrm>
              <a:custGeom>
                <a:avLst/>
                <a:gdLst>
                  <a:gd name="connsiteX0" fmla="*/ 64302 w 87480"/>
                  <a:gd name="connsiteY0" fmla="*/ 3 h 109664"/>
                  <a:gd name="connsiteX1" fmla="*/ 34518 w 87480"/>
                  <a:gd name="connsiteY1" fmla="*/ 14209 h 109664"/>
                  <a:gd name="connsiteX2" fmla="*/ 36886 w 87480"/>
                  <a:gd name="connsiteY2" fmla="*/ 1747 h 109664"/>
                  <a:gd name="connsiteX3" fmla="*/ 36886 w 87480"/>
                  <a:gd name="connsiteY3" fmla="*/ 1747 h 109664"/>
                  <a:gd name="connsiteX4" fmla="*/ 21434 w 87480"/>
                  <a:gd name="connsiteY4" fmla="*/ 1747 h 109664"/>
                  <a:gd name="connsiteX5" fmla="*/ 0 w 87480"/>
                  <a:gd name="connsiteY5" fmla="*/ 109664 h 109664"/>
                  <a:gd name="connsiteX6" fmla="*/ 0 w 87480"/>
                  <a:gd name="connsiteY6" fmla="*/ 109664 h 109664"/>
                  <a:gd name="connsiteX7" fmla="*/ 15826 w 87480"/>
                  <a:gd name="connsiteY7" fmla="*/ 109664 h 109664"/>
                  <a:gd name="connsiteX8" fmla="*/ 28288 w 87480"/>
                  <a:gd name="connsiteY8" fmla="*/ 43493 h 109664"/>
                  <a:gd name="connsiteX9" fmla="*/ 59940 w 87480"/>
                  <a:gd name="connsiteY9" fmla="*/ 14209 h 109664"/>
                  <a:gd name="connsiteX10" fmla="*/ 75019 w 87480"/>
                  <a:gd name="connsiteY10" fmla="*/ 21810 h 109664"/>
                  <a:gd name="connsiteX11" fmla="*/ 75019 w 87480"/>
                  <a:gd name="connsiteY11" fmla="*/ 21810 h 109664"/>
                  <a:gd name="connsiteX12" fmla="*/ 87480 w 87480"/>
                  <a:gd name="connsiteY12" fmla="*/ 10346 h 109664"/>
                  <a:gd name="connsiteX13" fmla="*/ 87480 w 87480"/>
                  <a:gd name="connsiteY13" fmla="*/ 10346 h 109664"/>
                  <a:gd name="connsiteX14" fmla="*/ 63928 w 87480"/>
                  <a:gd name="connsiteY14" fmla="*/ 252 h 109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7480" h="109664">
                    <a:moveTo>
                      <a:pt x="64302" y="3"/>
                    </a:moveTo>
                    <a:cubicBezTo>
                      <a:pt x="52709" y="-136"/>
                      <a:pt x="41706" y="5111"/>
                      <a:pt x="34518" y="14209"/>
                    </a:cubicBezTo>
                    <a:lnTo>
                      <a:pt x="36886" y="1747"/>
                    </a:lnTo>
                    <a:lnTo>
                      <a:pt x="36886" y="1747"/>
                    </a:lnTo>
                    <a:lnTo>
                      <a:pt x="21434" y="1747"/>
                    </a:lnTo>
                    <a:lnTo>
                      <a:pt x="0" y="109664"/>
                    </a:lnTo>
                    <a:lnTo>
                      <a:pt x="0" y="109664"/>
                    </a:lnTo>
                    <a:lnTo>
                      <a:pt x="15826" y="109664"/>
                    </a:lnTo>
                    <a:lnTo>
                      <a:pt x="28288" y="43493"/>
                    </a:lnTo>
                    <a:cubicBezTo>
                      <a:pt x="30515" y="27438"/>
                      <a:pt x="43760" y="15183"/>
                      <a:pt x="59940" y="14209"/>
                    </a:cubicBezTo>
                    <a:cubicBezTo>
                      <a:pt x="65919" y="14072"/>
                      <a:pt x="71573" y="16922"/>
                      <a:pt x="75019" y="21810"/>
                    </a:cubicBezTo>
                    <a:lnTo>
                      <a:pt x="75019" y="21810"/>
                    </a:lnTo>
                    <a:lnTo>
                      <a:pt x="87480" y="10346"/>
                    </a:lnTo>
                    <a:lnTo>
                      <a:pt x="87480" y="10346"/>
                    </a:lnTo>
                    <a:cubicBezTo>
                      <a:pt x="81552" y="3603"/>
                      <a:pt x="72899" y="-105"/>
                      <a:pt x="63928" y="252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</p:grpSp>
        <p:sp>
          <p:nvSpPr>
            <p:cNvPr id="15" name="Freihandform: Form 14">
              <a:extLst>
                <a:ext uri="{FF2B5EF4-FFF2-40B4-BE49-F238E27FC236}">
                  <a16:creationId xmlns:a16="http://schemas.microsoft.com/office/drawing/2014/main" id="{18C24FD2-AEE2-43CA-8EB3-8E646C2E5E46}"/>
                </a:ext>
              </a:extLst>
            </p:cNvPr>
            <p:cNvSpPr/>
            <p:nvPr/>
          </p:nvSpPr>
          <p:spPr>
            <a:xfrm>
              <a:off x="1159517" y="6556560"/>
              <a:ext cx="96452" cy="108166"/>
            </a:xfrm>
            <a:custGeom>
              <a:avLst/>
              <a:gdLst>
                <a:gd name="connsiteX0" fmla="*/ 23303 w 96452"/>
                <a:gd name="connsiteY0" fmla="*/ 0 h 108166"/>
                <a:gd name="connsiteX1" fmla="*/ 20562 w 96452"/>
                <a:gd name="connsiteY1" fmla="*/ 13708 h 108166"/>
                <a:gd name="connsiteX2" fmla="*/ 20562 w 96452"/>
                <a:gd name="connsiteY2" fmla="*/ 13957 h 108166"/>
                <a:gd name="connsiteX3" fmla="*/ 74271 w 96452"/>
                <a:gd name="connsiteY3" fmla="*/ 13957 h 108166"/>
                <a:gd name="connsiteX4" fmla="*/ 2742 w 96452"/>
                <a:gd name="connsiteY4" fmla="*/ 94957 h 108166"/>
                <a:gd name="connsiteX5" fmla="*/ 2617 w 96452"/>
                <a:gd name="connsiteY5" fmla="*/ 94957 h 108166"/>
                <a:gd name="connsiteX6" fmla="*/ 0 w 96452"/>
                <a:gd name="connsiteY6" fmla="*/ 108166 h 108166"/>
                <a:gd name="connsiteX7" fmla="*/ 76265 w 96452"/>
                <a:gd name="connsiteY7" fmla="*/ 108166 h 108166"/>
                <a:gd name="connsiteX8" fmla="*/ 79006 w 96452"/>
                <a:gd name="connsiteY8" fmla="*/ 94209 h 108166"/>
                <a:gd name="connsiteX9" fmla="*/ 21932 w 96452"/>
                <a:gd name="connsiteY9" fmla="*/ 94209 h 108166"/>
                <a:gd name="connsiteX10" fmla="*/ 93835 w 96452"/>
                <a:gd name="connsiteY10" fmla="*/ 13209 h 108166"/>
                <a:gd name="connsiteX11" fmla="*/ 93835 w 96452"/>
                <a:gd name="connsiteY11" fmla="*/ 13209 h 108166"/>
                <a:gd name="connsiteX12" fmla="*/ 96452 w 96452"/>
                <a:gd name="connsiteY12" fmla="*/ 0 h 108166"/>
                <a:gd name="connsiteX13" fmla="*/ 23303 w 96452"/>
                <a:gd name="connsiteY13" fmla="*/ 0 h 10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52" h="108166">
                  <a:moveTo>
                    <a:pt x="23303" y="0"/>
                  </a:moveTo>
                  <a:lnTo>
                    <a:pt x="20562" y="13708"/>
                  </a:lnTo>
                  <a:lnTo>
                    <a:pt x="20562" y="13957"/>
                  </a:lnTo>
                  <a:lnTo>
                    <a:pt x="74271" y="13957"/>
                  </a:lnTo>
                  <a:lnTo>
                    <a:pt x="2742" y="94957"/>
                  </a:lnTo>
                  <a:lnTo>
                    <a:pt x="2617" y="94957"/>
                  </a:lnTo>
                  <a:lnTo>
                    <a:pt x="0" y="108166"/>
                  </a:lnTo>
                  <a:lnTo>
                    <a:pt x="76265" y="108166"/>
                  </a:lnTo>
                  <a:lnTo>
                    <a:pt x="79006" y="94209"/>
                  </a:lnTo>
                  <a:lnTo>
                    <a:pt x="21932" y="94209"/>
                  </a:lnTo>
                  <a:lnTo>
                    <a:pt x="93835" y="13209"/>
                  </a:lnTo>
                  <a:lnTo>
                    <a:pt x="93835" y="13209"/>
                  </a:lnTo>
                  <a:lnTo>
                    <a:pt x="96452" y="0"/>
                  </a:lnTo>
                  <a:lnTo>
                    <a:pt x="23303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AEE7F6F4-4D2C-45B3-A061-9606B2BD36A7}"/>
                </a:ext>
              </a:extLst>
            </p:cNvPr>
            <p:cNvSpPr/>
            <p:nvPr/>
          </p:nvSpPr>
          <p:spPr>
            <a:xfrm>
              <a:off x="1466445" y="6556560"/>
              <a:ext cx="37259" cy="108166"/>
            </a:xfrm>
            <a:custGeom>
              <a:avLst/>
              <a:gdLst>
                <a:gd name="connsiteX0" fmla="*/ 21683 w 37259"/>
                <a:gd name="connsiteY0" fmla="*/ 0 h 108166"/>
                <a:gd name="connsiteX1" fmla="*/ 0 w 37259"/>
                <a:gd name="connsiteY1" fmla="*/ 107917 h 108166"/>
                <a:gd name="connsiteX2" fmla="*/ 0 w 37259"/>
                <a:gd name="connsiteY2" fmla="*/ 108166 h 108166"/>
                <a:gd name="connsiteX3" fmla="*/ 15702 w 37259"/>
                <a:gd name="connsiteY3" fmla="*/ 108166 h 108166"/>
                <a:gd name="connsiteX4" fmla="*/ 37260 w 37259"/>
                <a:gd name="connsiteY4" fmla="*/ 0 h 108166"/>
                <a:gd name="connsiteX5" fmla="*/ 21683 w 37259"/>
                <a:gd name="connsiteY5" fmla="*/ 0 h 10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259" h="108166">
                  <a:moveTo>
                    <a:pt x="21683" y="0"/>
                  </a:moveTo>
                  <a:lnTo>
                    <a:pt x="0" y="107917"/>
                  </a:lnTo>
                  <a:lnTo>
                    <a:pt x="0" y="108166"/>
                  </a:lnTo>
                  <a:lnTo>
                    <a:pt x="15702" y="108166"/>
                  </a:lnTo>
                  <a:lnTo>
                    <a:pt x="37260" y="0"/>
                  </a:lnTo>
                  <a:lnTo>
                    <a:pt x="21683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grpSp>
          <p:nvGrpSpPr>
            <p:cNvPr id="17" name="Grafik 6">
              <a:extLst>
                <a:ext uri="{FF2B5EF4-FFF2-40B4-BE49-F238E27FC236}">
                  <a16:creationId xmlns:a16="http://schemas.microsoft.com/office/drawing/2014/main" id="{7F7C476A-2849-4D68-9FA2-3A5CFC13C833}"/>
                </a:ext>
              </a:extLst>
            </p:cNvPr>
            <p:cNvGrpSpPr/>
            <p:nvPr/>
          </p:nvGrpSpPr>
          <p:grpSpPr>
            <a:xfrm>
              <a:off x="1518879" y="6507337"/>
              <a:ext cx="191395" cy="158803"/>
              <a:chOff x="1518879" y="6507337"/>
              <a:chExt cx="191395" cy="158803"/>
            </a:xfrm>
            <a:grpFill/>
          </p:grpSpPr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B2186F78-5D28-4695-8B1C-5A3F1A53AAB3}"/>
                  </a:ext>
                </a:extLst>
              </p:cNvPr>
              <p:cNvSpPr/>
              <p:nvPr/>
            </p:nvSpPr>
            <p:spPr>
              <a:xfrm>
                <a:off x="1614114" y="6507337"/>
                <a:ext cx="96160" cy="157638"/>
              </a:xfrm>
              <a:custGeom>
                <a:avLst/>
                <a:gdLst>
                  <a:gd name="connsiteX0" fmla="*/ 66046 w 96160"/>
                  <a:gd name="connsiteY0" fmla="*/ 47852 h 157638"/>
                  <a:gd name="connsiteX1" fmla="*/ 35142 w 96160"/>
                  <a:gd name="connsiteY1" fmla="*/ 60314 h 157638"/>
                  <a:gd name="connsiteX2" fmla="*/ 47603 w 96160"/>
                  <a:gd name="connsiteY2" fmla="*/ 0 h 157638"/>
                  <a:gd name="connsiteX3" fmla="*/ 31652 w 96160"/>
                  <a:gd name="connsiteY3" fmla="*/ 0 h 157638"/>
                  <a:gd name="connsiteX4" fmla="*/ 0 w 96160"/>
                  <a:gd name="connsiteY4" fmla="*/ 157389 h 157638"/>
                  <a:gd name="connsiteX5" fmla="*/ 15701 w 96160"/>
                  <a:gd name="connsiteY5" fmla="*/ 157389 h 157638"/>
                  <a:gd name="connsiteX6" fmla="*/ 28911 w 96160"/>
                  <a:gd name="connsiteY6" fmla="*/ 91218 h 157638"/>
                  <a:gd name="connsiteX7" fmla="*/ 60563 w 96160"/>
                  <a:gd name="connsiteY7" fmla="*/ 62058 h 157638"/>
                  <a:gd name="connsiteX8" fmla="*/ 79837 w 96160"/>
                  <a:gd name="connsiteY8" fmla="*/ 77742 h 157638"/>
                  <a:gd name="connsiteX9" fmla="*/ 79878 w 96160"/>
                  <a:gd name="connsiteY9" fmla="*/ 80875 h 157638"/>
                  <a:gd name="connsiteX10" fmla="*/ 78757 w 96160"/>
                  <a:gd name="connsiteY10" fmla="*/ 90969 h 157638"/>
                  <a:gd name="connsiteX11" fmla="*/ 65423 w 96160"/>
                  <a:gd name="connsiteY11" fmla="*/ 157638 h 157638"/>
                  <a:gd name="connsiteX12" fmla="*/ 81125 w 96160"/>
                  <a:gd name="connsiteY12" fmla="*/ 157638 h 157638"/>
                  <a:gd name="connsiteX13" fmla="*/ 94957 w 96160"/>
                  <a:gd name="connsiteY13" fmla="*/ 89474 h 157638"/>
                  <a:gd name="connsiteX14" fmla="*/ 96078 w 96160"/>
                  <a:gd name="connsiteY14" fmla="*/ 78757 h 157638"/>
                  <a:gd name="connsiteX15" fmla="*/ 69522 w 96160"/>
                  <a:gd name="connsiteY15" fmla="*/ 47902 h 157638"/>
                  <a:gd name="connsiteX16" fmla="*/ 66046 w 96160"/>
                  <a:gd name="connsiteY16" fmla="*/ 47852 h 157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6160" h="157638">
                    <a:moveTo>
                      <a:pt x="66046" y="47852"/>
                    </a:moveTo>
                    <a:cubicBezTo>
                      <a:pt x="54431" y="47363"/>
                      <a:pt x="43168" y="51904"/>
                      <a:pt x="35142" y="60314"/>
                    </a:cubicBezTo>
                    <a:lnTo>
                      <a:pt x="47603" y="0"/>
                    </a:lnTo>
                    <a:lnTo>
                      <a:pt x="31652" y="0"/>
                    </a:lnTo>
                    <a:lnTo>
                      <a:pt x="0" y="157389"/>
                    </a:lnTo>
                    <a:lnTo>
                      <a:pt x="15701" y="157389"/>
                    </a:lnTo>
                    <a:lnTo>
                      <a:pt x="28911" y="91218"/>
                    </a:lnTo>
                    <a:cubicBezTo>
                      <a:pt x="30603" y="74910"/>
                      <a:pt x="44170" y="62411"/>
                      <a:pt x="60563" y="62058"/>
                    </a:cubicBezTo>
                    <a:cubicBezTo>
                      <a:pt x="70216" y="61067"/>
                      <a:pt x="78845" y="68088"/>
                      <a:pt x="79837" y="77742"/>
                    </a:cubicBezTo>
                    <a:cubicBezTo>
                      <a:pt x="79945" y="78783"/>
                      <a:pt x="79958" y="79832"/>
                      <a:pt x="79878" y="80875"/>
                    </a:cubicBezTo>
                    <a:cubicBezTo>
                      <a:pt x="79822" y="84268"/>
                      <a:pt x="79446" y="87647"/>
                      <a:pt x="78757" y="90969"/>
                    </a:cubicBezTo>
                    <a:lnTo>
                      <a:pt x="65423" y="157638"/>
                    </a:lnTo>
                    <a:lnTo>
                      <a:pt x="81125" y="157638"/>
                    </a:lnTo>
                    <a:lnTo>
                      <a:pt x="94957" y="89474"/>
                    </a:lnTo>
                    <a:cubicBezTo>
                      <a:pt x="95657" y="85943"/>
                      <a:pt x="96034" y="82356"/>
                      <a:pt x="96078" y="78757"/>
                    </a:cubicBezTo>
                    <a:cubicBezTo>
                      <a:pt x="97265" y="62903"/>
                      <a:pt x="85375" y="49089"/>
                      <a:pt x="69522" y="47902"/>
                    </a:cubicBezTo>
                    <a:cubicBezTo>
                      <a:pt x="68365" y="47815"/>
                      <a:pt x="67205" y="47799"/>
                      <a:pt x="66046" y="47852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1FE5475E-83C3-4BE3-BBF1-FAE9A6986B3F}"/>
                  </a:ext>
                </a:extLst>
              </p:cNvPr>
              <p:cNvSpPr/>
              <p:nvPr/>
            </p:nvSpPr>
            <p:spPr>
              <a:xfrm>
                <a:off x="1518879" y="6555189"/>
                <a:ext cx="87882" cy="110951"/>
              </a:xfrm>
              <a:custGeom>
                <a:avLst/>
                <a:gdLst>
                  <a:gd name="connsiteX0" fmla="*/ 56853 w 87882"/>
                  <a:gd name="connsiteY0" fmla="*/ 0 h 110951"/>
                  <a:gd name="connsiteX1" fmla="*/ 1649 w 87882"/>
                  <a:gd name="connsiteY1" fmla="*/ 55329 h 110951"/>
                  <a:gd name="connsiteX2" fmla="*/ 153 w 87882"/>
                  <a:gd name="connsiteY2" fmla="*/ 71903 h 110951"/>
                  <a:gd name="connsiteX3" fmla="*/ 32484 w 87882"/>
                  <a:gd name="connsiteY3" fmla="*/ 110801 h 110951"/>
                  <a:gd name="connsiteX4" fmla="*/ 37538 w 87882"/>
                  <a:gd name="connsiteY4" fmla="*/ 110908 h 110951"/>
                  <a:gd name="connsiteX5" fmla="*/ 73552 w 87882"/>
                  <a:gd name="connsiteY5" fmla="*/ 95705 h 110951"/>
                  <a:gd name="connsiteX6" fmla="*/ 73552 w 87882"/>
                  <a:gd name="connsiteY6" fmla="*/ 95705 h 110951"/>
                  <a:gd name="connsiteX7" fmla="*/ 64455 w 87882"/>
                  <a:gd name="connsiteY7" fmla="*/ 84614 h 110951"/>
                  <a:gd name="connsiteX8" fmla="*/ 64455 w 87882"/>
                  <a:gd name="connsiteY8" fmla="*/ 84614 h 110951"/>
                  <a:gd name="connsiteX9" fmla="*/ 64455 w 87882"/>
                  <a:gd name="connsiteY9" fmla="*/ 84614 h 110951"/>
                  <a:gd name="connsiteX10" fmla="*/ 38535 w 87882"/>
                  <a:gd name="connsiteY10" fmla="*/ 97075 h 110951"/>
                  <a:gd name="connsiteX11" fmla="*/ 15233 w 87882"/>
                  <a:gd name="connsiteY11" fmla="*/ 75551 h 110951"/>
                  <a:gd name="connsiteX12" fmla="*/ 15356 w 87882"/>
                  <a:gd name="connsiteY12" fmla="*/ 72152 h 110951"/>
                  <a:gd name="connsiteX13" fmla="*/ 17101 w 87882"/>
                  <a:gd name="connsiteY13" fmla="*/ 55952 h 110951"/>
                  <a:gd name="connsiteX14" fmla="*/ 31058 w 87882"/>
                  <a:gd name="connsiteY14" fmla="*/ 25048 h 110951"/>
                  <a:gd name="connsiteX15" fmla="*/ 55233 w 87882"/>
                  <a:gd name="connsiteY15" fmla="*/ 14206 h 110951"/>
                  <a:gd name="connsiteX16" fmla="*/ 76293 w 87882"/>
                  <a:gd name="connsiteY16" fmla="*/ 26668 h 110951"/>
                  <a:gd name="connsiteX17" fmla="*/ 76293 w 87882"/>
                  <a:gd name="connsiteY17" fmla="*/ 26668 h 110951"/>
                  <a:gd name="connsiteX18" fmla="*/ 87883 w 87882"/>
                  <a:gd name="connsiteY18" fmla="*/ 16823 h 110951"/>
                  <a:gd name="connsiteX19" fmla="*/ 87883 w 87882"/>
                  <a:gd name="connsiteY19" fmla="*/ 16823 h 110951"/>
                  <a:gd name="connsiteX20" fmla="*/ 56729 w 87882"/>
                  <a:gd name="connsiteY20" fmla="*/ 748 h 110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7882" h="110951">
                    <a:moveTo>
                      <a:pt x="56853" y="0"/>
                    </a:moveTo>
                    <a:cubicBezTo>
                      <a:pt x="28192" y="0"/>
                      <a:pt x="8129" y="20188"/>
                      <a:pt x="1649" y="55329"/>
                    </a:cubicBezTo>
                    <a:cubicBezTo>
                      <a:pt x="671" y="60800"/>
                      <a:pt x="170" y="66345"/>
                      <a:pt x="153" y="71903"/>
                    </a:cubicBezTo>
                    <a:cubicBezTo>
                      <a:pt x="-1660" y="91572"/>
                      <a:pt x="12814" y="108987"/>
                      <a:pt x="32484" y="110801"/>
                    </a:cubicBezTo>
                    <a:cubicBezTo>
                      <a:pt x="34163" y="110955"/>
                      <a:pt x="35853" y="110991"/>
                      <a:pt x="37538" y="110908"/>
                    </a:cubicBezTo>
                    <a:cubicBezTo>
                      <a:pt x="51112" y="110955"/>
                      <a:pt x="64118" y="105465"/>
                      <a:pt x="73552" y="95705"/>
                    </a:cubicBezTo>
                    <a:lnTo>
                      <a:pt x="73552" y="95705"/>
                    </a:lnTo>
                    <a:lnTo>
                      <a:pt x="64455" y="84614"/>
                    </a:lnTo>
                    <a:lnTo>
                      <a:pt x="64455" y="84614"/>
                    </a:lnTo>
                    <a:lnTo>
                      <a:pt x="64455" y="84614"/>
                    </a:lnTo>
                    <a:cubicBezTo>
                      <a:pt x="58138" y="92466"/>
                      <a:pt x="48613" y="97045"/>
                      <a:pt x="38535" y="97075"/>
                    </a:cubicBezTo>
                    <a:cubicBezTo>
                      <a:pt x="26157" y="97566"/>
                      <a:pt x="15724" y="87929"/>
                      <a:pt x="15233" y="75551"/>
                    </a:cubicBezTo>
                    <a:cubicBezTo>
                      <a:pt x="15188" y="74416"/>
                      <a:pt x="15229" y="73280"/>
                      <a:pt x="15356" y="72152"/>
                    </a:cubicBezTo>
                    <a:cubicBezTo>
                      <a:pt x="15424" y="66709"/>
                      <a:pt x="16008" y="61285"/>
                      <a:pt x="17101" y="55952"/>
                    </a:cubicBezTo>
                    <a:cubicBezTo>
                      <a:pt x="18838" y="44568"/>
                      <a:pt x="23666" y="33878"/>
                      <a:pt x="31058" y="25048"/>
                    </a:cubicBezTo>
                    <a:cubicBezTo>
                      <a:pt x="37213" y="18167"/>
                      <a:pt x="46002" y="14225"/>
                      <a:pt x="55233" y="14206"/>
                    </a:cubicBezTo>
                    <a:cubicBezTo>
                      <a:pt x="64085" y="13892"/>
                      <a:pt x="72308" y="18758"/>
                      <a:pt x="76293" y="26668"/>
                    </a:cubicBezTo>
                    <a:lnTo>
                      <a:pt x="76293" y="26668"/>
                    </a:lnTo>
                    <a:lnTo>
                      <a:pt x="87883" y="16823"/>
                    </a:lnTo>
                    <a:lnTo>
                      <a:pt x="87883" y="16823"/>
                    </a:lnTo>
                    <a:cubicBezTo>
                      <a:pt x="81104" y="6298"/>
                      <a:pt x="69235" y="174"/>
                      <a:pt x="56729" y="748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</p:grpSp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41B77B6E-E7CB-412B-95AC-A9322C6799BB}"/>
                </a:ext>
              </a:extLst>
            </p:cNvPr>
            <p:cNvSpPr/>
            <p:nvPr/>
          </p:nvSpPr>
          <p:spPr>
            <a:xfrm>
              <a:off x="1493985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826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826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1" name="Freihandform: Form 20">
              <a:extLst>
                <a:ext uri="{FF2B5EF4-FFF2-40B4-BE49-F238E27FC236}">
                  <a16:creationId xmlns:a16="http://schemas.microsoft.com/office/drawing/2014/main" id="{832E5C1A-13CE-49A6-B590-B6EAA5F9E1AD}"/>
                </a:ext>
              </a:extLst>
            </p:cNvPr>
            <p:cNvSpPr/>
            <p:nvPr/>
          </p:nvSpPr>
          <p:spPr>
            <a:xfrm>
              <a:off x="1340708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826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826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63AE00B0-780F-4053-8FE9-B7D321217AFF}"/>
                </a:ext>
              </a:extLst>
            </p:cNvPr>
            <p:cNvSpPr/>
            <p:nvPr/>
          </p:nvSpPr>
          <p:spPr>
            <a:xfrm>
              <a:off x="1298712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702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702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2406CEAF-7399-4CCB-A322-03F0BA2532F5}"/>
                </a:ext>
              </a:extLst>
            </p:cNvPr>
            <p:cNvSpPr/>
            <p:nvPr/>
          </p:nvSpPr>
          <p:spPr>
            <a:xfrm>
              <a:off x="731837" y="6507088"/>
              <a:ext cx="417960" cy="157638"/>
            </a:xfrm>
            <a:custGeom>
              <a:avLst/>
              <a:gdLst>
                <a:gd name="connsiteX0" fmla="*/ 368612 w 417960"/>
                <a:gd name="connsiteY0" fmla="*/ 0 h 157638"/>
                <a:gd name="connsiteX1" fmla="*/ 356151 w 417960"/>
                <a:gd name="connsiteY1" fmla="*/ 61062 h 157638"/>
                <a:gd name="connsiteX2" fmla="*/ 320760 w 417960"/>
                <a:gd name="connsiteY2" fmla="*/ 61062 h 157638"/>
                <a:gd name="connsiteX3" fmla="*/ 333222 w 417960"/>
                <a:gd name="connsiteY3" fmla="*/ 0 h 157638"/>
                <a:gd name="connsiteX4" fmla="*/ 31652 w 417960"/>
                <a:gd name="connsiteY4" fmla="*/ 0 h 157638"/>
                <a:gd name="connsiteX5" fmla="*/ 0 w 417960"/>
                <a:gd name="connsiteY5" fmla="*/ 157638 h 157638"/>
                <a:gd name="connsiteX6" fmla="*/ 120254 w 417960"/>
                <a:gd name="connsiteY6" fmla="*/ 157638 h 157638"/>
                <a:gd name="connsiteX7" fmla="*/ 128105 w 417960"/>
                <a:gd name="connsiteY7" fmla="*/ 118260 h 157638"/>
                <a:gd name="connsiteX8" fmla="*/ 57074 w 417960"/>
                <a:gd name="connsiteY8" fmla="*/ 118260 h 157638"/>
                <a:gd name="connsiteX9" fmla="*/ 61435 w 417960"/>
                <a:gd name="connsiteY9" fmla="*/ 96577 h 157638"/>
                <a:gd name="connsiteX10" fmla="*/ 132342 w 417960"/>
                <a:gd name="connsiteY10" fmla="*/ 96577 h 157638"/>
                <a:gd name="connsiteX11" fmla="*/ 139569 w 417960"/>
                <a:gd name="connsiteY11" fmla="*/ 61062 h 157638"/>
                <a:gd name="connsiteX12" fmla="*/ 68538 w 417960"/>
                <a:gd name="connsiteY12" fmla="*/ 61062 h 157638"/>
                <a:gd name="connsiteX13" fmla="*/ 72900 w 417960"/>
                <a:gd name="connsiteY13" fmla="*/ 39378 h 157638"/>
                <a:gd name="connsiteX14" fmla="*/ 185303 w 417960"/>
                <a:gd name="connsiteY14" fmla="*/ 39378 h 157638"/>
                <a:gd name="connsiteX15" fmla="*/ 161626 w 417960"/>
                <a:gd name="connsiteY15" fmla="*/ 157638 h 157638"/>
                <a:gd name="connsiteX16" fmla="*/ 210849 w 417960"/>
                <a:gd name="connsiteY16" fmla="*/ 157638 h 157638"/>
                <a:gd name="connsiteX17" fmla="*/ 234651 w 417960"/>
                <a:gd name="connsiteY17" fmla="*/ 39378 h 157638"/>
                <a:gd name="connsiteX18" fmla="*/ 276023 w 417960"/>
                <a:gd name="connsiteY18" fmla="*/ 39378 h 157638"/>
                <a:gd name="connsiteX19" fmla="*/ 252222 w 417960"/>
                <a:gd name="connsiteY19" fmla="*/ 157638 h 157638"/>
                <a:gd name="connsiteX20" fmla="*/ 301569 w 417960"/>
                <a:gd name="connsiteY20" fmla="*/ 157638 h 157638"/>
                <a:gd name="connsiteX21" fmla="*/ 313657 w 417960"/>
                <a:gd name="connsiteY21" fmla="*/ 96577 h 157638"/>
                <a:gd name="connsiteX22" fmla="*/ 349172 w 417960"/>
                <a:gd name="connsiteY22" fmla="*/ 96577 h 157638"/>
                <a:gd name="connsiteX23" fmla="*/ 336960 w 417960"/>
                <a:gd name="connsiteY23" fmla="*/ 157638 h 157638"/>
                <a:gd name="connsiteX24" fmla="*/ 386308 w 417960"/>
                <a:gd name="connsiteY24" fmla="*/ 157638 h 157638"/>
                <a:gd name="connsiteX25" fmla="*/ 417960 w 417960"/>
                <a:gd name="connsiteY25" fmla="*/ 0 h 157638"/>
                <a:gd name="connsiteX26" fmla="*/ 368612 w 417960"/>
                <a:gd name="connsiteY26" fmla="*/ 0 h 157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7960" h="157638">
                  <a:moveTo>
                    <a:pt x="368612" y="0"/>
                  </a:moveTo>
                  <a:lnTo>
                    <a:pt x="356151" y="61062"/>
                  </a:lnTo>
                  <a:lnTo>
                    <a:pt x="320760" y="61062"/>
                  </a:lnTo>
                  <a:lnTo>
                    <a:pt x="333222" y="0"/>
                  </a:lnTo>
                  <a:lnTo>
                    <a:pt x="31652" y="0"/>
                  </a:lnTo>
                  <a:lnTo>
                    <a:pt x="0" y="157638"/>
                  </a:lnTo>
                  <a:lnTo>
                    <a:pt x="120254" y="157638"/>
                  </a:lnTo>
                  <a:lnTo>
                    <a:pt x="128105" y="118260"/>
                  </a:lnTo>
                  <a:lnTo>
                    <a:pt x="57074" y="118260"/>
                  </a:lnTo>
                  <a:lnTo>
                    <a:pt x="61435" y="96577"/>
                  </a:lnTo>
                  <a:lnTo>
                    <a:pt x="132342" y="96577"/>
                  </a:lnTo>
                  <a:lnTo>
                    <a:pt x="139569" y="61062"/>
                  </a:lnTo>
                  <a:lnTo>
                    <a:pt x="68538" y="61062"/>
                  </a:lnTo>
                  <a:lnTo>
                    <a:pt x="72900" y="39378"/>
                  </a:lnTo>
                  <a:lnTo>
                    <a:pt x="185303" y="39378"/>
                  </a:lnTo>
                  <a:lnTo>
                    <a:pt x="161626" y="157638"/>
                  </a:lnTo>
                  <a:lnTo>
                    <a:pt x="210849" y="157638"/>
                  </a:lnTo>
                  <a:lnTo>
                    <a:pt x="234651" y="39378"/>
                  </a:lnTo>
                  <a:lnTo>
                    <a:pt x="276023" y="39378"/>
                  </a:lnTo>
                  <a:lnTo>
                    <a:pt x="252222" y="157638"/>
                  </a:lnTo>
                  <a:lnTo>
                    <a:pt x="301569" y="157638"/>
                  </a:lnTo>
                  <a:lnTo>
                    <a:pt x="313657" y="96577"/>
                  </a:lnTo>
                  <a:lnTo>
                    <a:pt x="349172" y="96577"/>
                  </a:lnTo>
                  <a:lnTo>
                    <a:pt x="336960" y="157638"/>
                  </a:lnTo>
                  <a:lnTo>
                    <a:pt x="386308" y="157638"/>
                  </a:lnTo>
                  <a:lnTo>
                    <a:pt x="417960" y="0"/>
                  </a:lnTo>
                  <a:lnTo>
                    <a:pt x="368612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16835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9CEF804-E58C-481B-A606-7D35AF68F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0728325" cy="90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CH" noProof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5C6EC0D-393C-42F2-B6A7-B19C9B098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1837" y="1412875"/>
            <a:ext cx="10728325" cy="46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CH" noProof="0"/>
              <a:t>Mastertextformat bearbeiten</a:t>
            </a:r>
          </a:p>
          <a:p>
            <a:pPr lvl="1"/>
            <a:r>
              <a:rPr lang="de-CH" noProof="0"/>
              <a:t>Zweite Ebene</a:t>
            </a:r>
          </a:p>
          <a:p>
            <a:pPr lvl="2"/>
            <a:r>
              <a:rPr lang="de-CH" noProof="0"/>
              <a:t>Dritte Ebene</a:t>
            </a:r>
          </a:p>
          <a:p>
            <a:pPr lvl="3"/>
            <a:r>
              <a:rPr lang="de-CH" noProof="0"/>
              <a:t>Vierte Ebene</a:t>
            </a:r>
          </a:p>
          <a:p>
            <a:pPr lvl="4"/>
            <a:r>
              <a:rPr lang="de-CH" noProof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C96E51-36C9-4BEE-A761-33378A0DF0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473692" y="6522444"/>
            <a:ext cx="612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26115E53-0C21-7343-A6D4-625BF01AE2A8}" type="datetime1">
              <a:rPr lang="en-GB" noProof="0" smtClean="0"/>
              <a:t>19/10/2020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11EC403-6E63-4450-AFDD-66CA49D6CC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71700" y="6522444"/>
            <a:ext cx="5400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DFCC57-7DDC-4B2C-A6BE-862DAF9C9F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37585" y="6522444"/>
            <a:ext cx="322577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ACA52AF-F19D-405C-AD5F-7D94B96A5CC3}" type="slidenum">
              <a:rPr lang="de-CH" noProof="0" smtClean="0"/>
              <a:pPr/>
              <a:t>‹#›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409606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0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38163" indent="-271463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10000" indent="-270000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271463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50000" indent="-270000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461" userDrawn="1">
          <p15:clr>
            <a:srgbClr val="F26B43"/>
          </p15:clr>
        </p15:guide>
        <p15:guide id="3" pos="7219" userDrawn="1">
          <p15:clr>
            <a:srgbClr val="F26B43"/>
          </p15:clr>
        </p15:guide>
        <p15:guide id="4" orient="horz" pos="164" userDrawn="1">
          <p15:clr>
            <a:srgbClr val="F26B43"/>
          </p15:clr>
        </p15:guide>
        <p15:guide id="5" orient="horz" pos="890" userDrawn="1">
          <p15:clr>
            <a:srgbClr val="F26B43"/>
          </p15:clr>
        </p15:guide>
        <p15:guide id="6" orient="horz" pos="4201" userDrawn="1">
          <p15:clr>
            <a:srgbClr val="F26B43"/>
          </p15:clr>
        </p15:guide>
        <p15:guide id="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appliedcrypto.ethz.ch/" TargetMode="Externa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Bildplatzhalter 18" descr="Ein Bild, das Gebäude, Stadt, Schloss, Turm enthält.&#10;&#10;Automatisch generierte Beschreibung">
            <a:extLst>
              <a:ext uri="{FF2B5EF4-FFF2-40B4-BE49-F238E27FC236}">
                <a16:creationId xmlns:a16="http://schemas.microsoft.com/office/drawing/2014/main" id="{882FF669-564A-4497-A386-BA8B28F256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1" b="461"/>
          <a:stretch>
            <a:fillRect/>
          </a:stretch>
        </p:blipFill>
        <p:spPr/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AC1FB292-90C1-439C-8480-EB4116CF23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2233538"/>
            <a:ext cx="6927273" cy="2772000"/>
          </a:xfrm>
        </p:spPr>
        <p:txBody>
          <a:bodyPr/>
          <a:lstStyle/>
          <a:p>
            <a:pPr marL="12700"/>
            <a:r>
              <a:rPr lang="en-GB" sz="2400" dirty="0" err="1"/>
              <a:t>HyperLogLog</a:t>
            </a:r>
            <a:r>
              <a:rPr lang="en-GB" sz="2400"/>
              <a:t>: Exponentially Bad in Adversarial Settings </a:t>
            </a:r>
            <a:endParaRPr lang="de-CH" sz="1400" u="sng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3C9C3FD7-6DAF-D546-A790-8C6216BE91E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14" b="35314"/>
          <a:stretch>
            <a:fillRect/>
          </a:stretch>
        </p:blipFill>
        <p:spPr>
          <a:xfrm>
            <a:off x="10200163" y="496000"/>
            <a:ext cx="1260000" cy="180000"/>
          </a:xfrm>
        </p:spPr>
      </p:pic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171C1F6-869F-40B1-8975-92FF2042F4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4"/>
            <a:ext cx="4680000" cy="1145043"/>
          </a:xfrm>
        </p:spPr>
        <p:txBody>
          <a:bodyPr>
            <a:normAutofit/>
          </a:bodyPr>
          <a:lstStyle/>
          <a:p>
            <a:r>
              <a:rPr lang="de-DE" b="1" dirty="0"/>
              <a:t>Kenny Paterson </a:t>
            </a:r>
            <a:r>
              <a:rPr lang="de-DE" b="1" dirty="0" err="1"/>
              <a:t>and</a:t>
            </a:r>
            <a:r>
              <a:rPr lang="de-DE" b="1" dirty="0"/>
              <a:t> Mathilde </a:t>
            </a:r>
            <a:r>
              <a:rPr lang="de-DE" b="1" dirty="0" err="1"/>
              <a:t>Raynal</a:t>
            </a:r>
            <a:endParaRPr lang="de-DE" b="1" dirty="0"/>
          </a:p>
          <a:p>
            <a:r>
              <a:rPr lang="de-DE" dirty="0"/>
              <a:t>Applied </a:t>
            </a:r>
            <a:r>
              <a:rPr lang="de-DE" dirty="0" err="1"/>
              <a:t>Cryptography</a:t>
            </a:r>
            <a:r>
              <a:rPr lang="de-DE" dirty="0"/>
              <a:t> Group</a:t>
            </a:r>
          </a:p>
          <a:p>
            <a:r>
              <a:rPr lang="de-DE" dirty="0"/>
              <a:t>21 </a:t>
            </a:r>
            <a:r>
              <a:rPr lang="de-DE" dirty="0" err="1"/>
              <a:t>October</a:t>
            </a:r>
            <a:r>
              <a:rPr lang="de-DE" dirty="0"/>
              <a:t> 2020, </a:t>
            </a:r>
            <a:r>
              <a:rPr lang="de-DE" dirty="0" err="1"/>
              <a:t>Zurich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361688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 err="1"/>
              <a:t>Breaking</a:t>
            </a:r>
            <a:r>
              <a:rPr lang="de-DE" sz="3200" dirty="0"/>
              <a:t> HLL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8999"/>
            <a:ext cx="10728325" cy="518710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2400" b="1" dirty="0"/>
              <a:t>Core </a:t>
            </a:r>
            <a:r>
              <a:rPr lang="de-DE" sz="2400" b="1" dirty="0" err="1"/>
              <a:t>idea</a:t>
            </a:r>
            <a:r>
              <a:rPr lang="de-DE" sz="2400" b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Assume</a:t>
            </a:r>
            <a:r>
              <a:rPr lang="de-DE" sz="2400" dirty="0"/>
              <a:t> </a:t>
            </a:r>
            <a:r>
              <a:rPr lang="de-DE" sz="2400" dirty="0" err="1"/>
              <a:t>adversary</a:t>
            </a:r>
            <a:r>
              <a:rPr lang="de-DE" sz="2400" dirty="0"/>
              <a:t> </a:t>
            </a:r>
            <a:r>
              <a:rPr lang="de-DE" sz="2400" dirty="0" err="1"/>
              <a:t>knows</a:t>
            </a:r>
            <a:r>
              <a:rPr lang="de-DE" sz="2400" dirty="0"/>
              <a:t> </a:t>
            </a:r>
            <a:r>
              <a:rPr lang="de-DE" sz="2400" dirty="0" err="1"/>
              <a:t>hash</a:t>
            </a:r>
            <a:r>
              <a:rPr lang="de-DE" sz="2400" dirty="0"/>
              <a:t> </a:t>
            </a:r>
            <a:r>
              <a:rPr lang="de-DE" sz="2400" dirty="0" err="1"/>
              <a:t>function</a:t>
            </a:r>
            <a:r>
              <a:rPr lang="de-DE" sz="2400" dirty="0"/>
              <a:t> </a:t>
            </a:r>
            <a:r>
              <a:rPr lang="de-DE" sz="2400" i="1" dirty="0"/>
              <a:t>h: X → </a:t>
            </a:r>
            <a:r>
              <a:rPr lang="de-DE" sz="2400" dirty="0"/>
              <a:t>{0,1}</a:t>
            </a:r>
            <a:r>
              <a:rPr lang="de-DE" sz="2400" i="1" baseline="30000" dirty="0" err="1"/>
              <a:t>n+l</a:t>
            </a:r>
            <a:r>
              <a:rPr lang="de-DE" sz="2400" baseline="30000" dirty="0"/>
              <a:t> 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can</a:t>
            </a:r>
            <a:r>
              <a:rPr lang="de-DE" sz="2400" dirty="0"/>
              <a:t> </a:t>
            </a:r>
            <a:r>
              <a:rPr lang="de-DE" sz="2400" dirty="0" err="1"/>
              <a:t>select</a:t>
            </a:r>
            <a:r>
              <a:rPr lang="de-DE" sz="2400" dirty="0"/>
              <a:t> </a:t>
            </a:r>
            <a:r>
              <a:rPr lang="de-DE" sz="2400" dirty="0" err="1"/>
              <a:t>which</a:t>
            </a:r>
            <a:r>
              <a:rPr lang="de-DE" sz="2400" dirty="0"/>
              <a:t> </a:t>
            </a:r>
            <a:r>
              <a:rPr lang="de-DE" sz="2400" dirty="0" err="1"/>
              <a:t>values</a:t>
            </a:r>
            <a:r>
              <a:rPr lang="de-DE" sz="2400" dirty="0"/>
              <a:t> </a:t>
            </a:r>
            <a:r>
              <a:rPr lang="de-DE" sz="2400" i="1" dirty="0"/>
              <a:t>x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inserted</a:t>
            </a:r>
            <a:r>
              <a:rPr lang="de-DE" sz="2400" dirty="0"/>
              <a:t> </a:t>
            </a:r>
            <a:r>
              <a:rPr lang="de-DE" sz="2400" dirty="0" err="1"/>
              <a:t>into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HLL </a:t>
            </a:r>
            <a:r>
              <a:rPr lang="de-DE" sz="2400" dirty="0" err="1"/>
              <a:t>sketch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Look at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bits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i="1" dirty="0"/>
              <a:t>h</a:t>
            </a:r>
            <a:r>
              <a:rPr lang="de-DE" sz="2400" dirty="0"/>
              <a:t>(</a:t>
            </a:r>
            <a:r>
              <a:rPr lang="de-DE" sz="2400" i="1" dirty="0"/>
              <a:t>x)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each</a:t>
            </a:r>
            <a:r>
              <a:rPr lang="de-DE" sz="2400" dirty="0"/>
              <a:t> item </a:t>
            </a:r>
            <a:r>
              <a:rPr lang="de-DE" sz="2400" i="1" dirty="0"/>
              <a:t>x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insert</a:t>
            </a:r>
            <a:r>
              <a:rPr lang="de-DE" sz="2400" dirty="0"/>
              <a:t> </a:t>
            </a:r>
            <a:r>
              <a:rPr lang="de-DE" sz="2400" dirty="0" err="1"/>
              <a:t>only</a:t>
            </a:r>
            <a:r>
              <a:rPr lang="de-DE" sz="2400" dirty="0"/>
              <a:t> </a:t>
            </a:r>
            <a:r>
              <a:rPr lang="de-DE" sz="2400" dirty="0" err="1"/>
              <a:t>those</a:t>
            </a:r>
            <a:r>
              <a:rPr lang="de-DE" sz="2400" dirty="0"/>
              <a:t> </a:t>
            </a:r>
            <a:r>
              <a:rPr lang="de-DE" sz="2400" dirty="0" err="1"/>
              <a:t>which</a:t>
            </a:r>
            <a:r>
              <a:rPr lang="de-DE" sz="2400" dirty="0"/>
              <a:t> </a:t>
            </a:r>
            <a:r>
              <a:rPr lang="de-DE" sz="2400" dirty="0" err="1"/>
              <a:t>begin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"</a:t>
            </a:r>
            <a:r>
              <a:rPr lang="de-DE" sz="2400" dirty="0" err="1"/>
              <a:t>few</a:t>
            </a:r>
            <a:r>
              <a:rPr lang="de-DE" sz="2400" dirty="0"/>
              <a:t>" </a:t>
            </a:r>
            <a:r>
              <a:rPr lang="de-DE" sz="2400" dirty="0" err="1"/>
              <a:t>zero</a:t>
            </a:r>
            <a:r>
              <a:rPr lang="de-DE" sz="2400" dirty="0"/>
              <a:t> </a:t>
            </a:r>
            <a:r>
              <a:rPr lang="de-DE" sz="2400" dirty="0" err="1"/>
              <a:t>bits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This </a:t>
            </a:r>
            <a:r>
              <a:rPr lang="de-DE" sz="2400" dirty="0" err="1"/>
              <a:t>keeps</a:t>
            </a:r>
            <a:r>
              <a:rPr lang="de-DE" sz="2400" dirty="0"/>
              <a:t> all </a:t>
            </a:r>
            <a:r>
              <a:rPr lang="de-DE" sz="2400" dirty="0" err="1"/>
              <a:t>bucket</a:t>
            </a:r>
            <a:r>
              <a:rPr lang="de-DE" sz="2400" dirty="0"/>
              <a:t> </a:t>
            </a:r>
            <a:r>
              <a:rPr lang="de-DE" sz="2400" dirty="0" err="1"/>
              <a:t>values</a:t>
            </a:r>
            <a:r>
              <a:rPr lang="de-DE" sz="2400" dirty="0"/>
              <a:t> </a:t>
            </a:r>
            <a:r>
              <a:rPr lang="de-DE" sz="2400" i="1" dirty="0"/>
              <a:t>M</a:t>
            </a:r>
            <a:r>
              <a:rPr lang="de-DE" sz="2400" dirty="0"/>
              <a:t>[</a:t>
            </a:r>
            <a:r>
              <a:rPr lang="de-DE" sz="2400" i="1" dirty="0" err="1"/>
              <a:t>j</a:t>
            </a:r>
            <a:r>
              <a:rPr lang="de-DE" sz="2400" dirty="0"/>
              <a:t>] </a:t>
            </a:r>
            <a:r>
              <a:rPr lang="de-DE" sz="2400" dirty="0" err="1"/>
              <a:t>small</a:t>
            </a:r>
            <a:r>
              <a:rPr lang="de-DE" sz="2400" dirty="0"/>
              <a:t>,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hence</a:t>
            </a:r>
            <a:r>
              <a:rPr lang="de-DE" sz="2400" dirty="0"/>
              <a:t> also </a:t>
            </a:r>
            <a:r>
              <a:rPr lang="de-DE" sz="2400" dirty="0" err="1"/>
              <a:t>keeps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raw</a:t>
            </a:r>
            <a:r>
              <a:rPr lang="de-DE" sz="2400" dirty="0"/>
              <a:t> HLL </a:t>
            </a:r>
            <a:r>
              <a:rPr lang="de-DE" sz="2400" dirty="0" err="1"/>
              <a:t>estimate</a:t>
            </a:r>
            <a:r>
              <a:rPr lang="de-DE" sz="2400" dirty="0"/>
              <a:t> </a:t>
            </a:r>
            <a:r>
              <a:rPr lang="de-DE" sz="2400" dirty="0" err="1"/>
              <a:t>small</a:t>
            </a:r>
            <a:r>
              <a:rPr lang="de-DE" sz="2400" dirty="0"/>
              <a:t>, </a:t>
            </a:r>
            <a:r>
              <a:rPr lang="de-DE" sz="2400" dirty="0" err="1"/>
              <a:t>even</a:t>
            </a:r>
            <a:r>
              <a:rPr lang="de-DE" sz="2400" dirty="0"/>
              <a:t> </a:t>
            </a:r>
            <a:r>
              <a:rPr lang="de-DE" sz="2400" dirty="0" err="1"/>
              <a:t>though</a:t>
            </a:r>
            <a:r>
              <a:rPr lang="de-DE" sz="2400" dirty="0"/>
              <a:t> </a:t>
            </a:r>
            <a:r>
              <a:rPr lang="de-DE" sz="2400" dirty="0" err="1"/>
              <a:t>many</a:t>
            </a:r>
            <a:r>
              <a:rPr lang="de-DE" sz="2400" dirty="0"/>
              <a:t> </a:t>
            </a:r>
            <a:r>
              <a:rPr lang="de-DE" sz="2400" dirty="0" err="1"/>
              <a:t>items</a:t>
            </a:r>
            <a:r>
              <a:rPr lang="de-DE" sz="2400" dirty="0"/>
              <a:t> </a:t>
            </a:r>
            <a:r>
              <a:rPr lang="de-DE" sz="2400" i="1" dirty="0"/>
              <a:t>x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inserted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What</a:t>
            </a:r>
            <a:r>
              <a:rPr lang="de-DE" sz="2400" dirty="0"/>
              <a:t> </a:t>
            </a:r>
            <a:r>
              <a:rPr lang="de-DE" sz="2400" dirty="0" err="1"/>
              <a:t>if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adversary</a:t>
            </a:r>
            <a:r>
              <a:rPr lang="de-DE" sz="2400" dirty="0"/>
              <a:t> </a:t>
            </a:r>
            <a:r>
              <a:rPr lang="de-DE" sz="2400" dirty="0" err="1"/>
              <a:t>does</a:t>
            </a:r>
            <a:r>
              <a:rPr lang="de-DE" sz="2400" dirty="0"/>
              <a:t> not </a:t>
            </a:r>
            <a:r>
              <a:rPr lang="de-DE" sz="2400" dirty="0" err="1"/>
              <a:t>even</a:t>
            </a:r>
            <a:r>
              <a:rPr lang="de-DE" sz="2400" dirty="0"/>
              <a:t> </a:t>
            </a:r>
            <a:r>
              <a:rPr lang="de-DE" sz="2400" dirty="0" err="1"/>
              <a:t>know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hash</a:t>
            </a:r>
            <a:r>
              <a:rPr lang="de-DE" sz="2400" dirty="0"/>
              <a:t> </a:t>
            </a:r>
            <a:r>
              <a:rPr lang="de-DE" sz="2400" dirty="0" err="1"/>
              <a:t>function</a:t>
            </a:r>
            <a:r>
              <a:rPr lang="de-DE" sz="2400" dirty="0"/>
              <a:t>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Can </a:t>
            </a:r>
            <a:r>
              <a:rPr lang="de-DE" sz="2400" dirty="0" err="1"/>
              <a:t>we</a:t>
            </a:r>
            <a:r>
              <a:rPr lang="de-DE" sz="2400" dirty="0"/>
              <a:t> find </a:t>
            </a:r>
            <a:r>
              <a:rPr lang="de-DE" sz="2400" dirty="0" err="1"/>
              <a:t>better</a:t>
            </a:r>
            <a:r>
              <a:rPr lang="de-DE" sz="2400" dirty="0"/>
              <a:t> </a:t>
            </a:r>
            <a:r>
              <a:rPr lang="de-DE" sz="2400" dirty="0" err="1"/>
              <a:t>attacks</a:t>
            </a:r>
            <a:r>
              <a:rPr lang="de-DE" sz="2400" dirty="0"/>
              <a:t>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Does</a:t>
            </a:r>
            <a:r>
              <a:rPr lang="de-DE" sz="2400" dirty="0"/>
              <a:t> </a:t>
            </a:r>
            <a:r>
              <a:rPr lang="de-DE" sz="2400" dirty="0" err="1"/>
              <a:t>it</a:t>
            </a:r>
            <a:r>
              <a:rPr lang="de-DE" sz="2400" dirty="0"/>
              <a:t> </a:t>
            </a:r>
            <a:r>
              <a:rPr lang="de-DE" sz="2400" dirty="0" err="1"/>
              <a:t>help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attacker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have</a:t>
            </a:r>
            <a:r>
              <a:rPr lang="de-DE" sz="2400" dirty="0"/>
              <a:t> </a:t>
            </a:r>
            <a:r>
              <a:rPr lang="de-DE" sz="2400" dirty="0" err="1"/>
              <a:t>access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HLL </a:t>
            </a:r>
            <a:r>
              <a:rPr lang="de-DE" sz="2400" dirty="0" err="1"/>
              <a:t>cardinality</a:t>
            </a:r>
            <a:r>
              <a:rPr lang="de-DE" sz="2400" dirty="0"/>
              <a:t> </a:t>
            </a:r>
            <a:r>
              <a:rPr lang="de-DE" sz="2400" dirty="0" err="1"/>
              <a:t>estimates</a:t>
            </a:r>
            <a:r>
              <a:rPr lang="de-DE" sz="2400" dirty="0"/>
              <a:t>? </a:t>
            </a:r>
            <a:r>
              <a:rPr lang="de-DE" sz="2400" dirty="0" err="1"/>
              <a:t>Or</a:t>
            </a:r>
            <a:r>
              <a:rPr lang="de-DE" sz="2400" dirty="0"/>
              <a:t> </a:t>
            </a:r>
            <a:r>
              <a:rPr lang="de-DE" sz="2400" dirty="0" err="1"/>
              <a:t>even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know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contents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all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buckets</a:t>
            </a:r>
            <a:r>
              <a:rPr lang="de-DE" sz="2400" dirty="0"/>
              <a:t>?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19/10/2020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10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234576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 err="1"/>
              <a:t>Breaking</a:t>
            </a:r>
            <a:r>
              <a:rPr lang="de-DE" sz="3200" dirty="0"/>
              <a:t> HLL – </a:t>
            </a:r>
            <a:r>
              <a:rPr lang="de-DE" sz="3200" dirty="0" err="1"/>
              <a:t>Adversary</a:t>
            </a:r>
            <a:r>
              <a:rPr lang="de-DE" sz="3200" dirty="0"/>
              <a:t> Models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9000"/>
            <a:ext cx="10728325" cy="4680000"/>
          </a:xfrm>
        </p:spPr>
        <p:txBody>
          <a:bodyPr/>
          <a:lstStyle/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19/10/2020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11</a:t>
            </a:fld>
            <a:endParaRPr lang="de-CH" noProof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A323A2-FA33-1B48-9F22-BD288EC6E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440" y="1535899"/>
            <a:ext cx="7848325" cy="26529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84F7CCF-3E89-B141-A366-D1ED1EFB32AC}"/>
              </a:ext>
            </a:extLst>
          </p:cNvPr>
          <p:cNvSpPr txBox="1"/>
          <p:nvPr/>
        </p:nvSpPr>
        <p:spPr>
          <a:xfrm>
            <a:off x="1196601" y="4766598"/>
            <a:ext cx="927709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S1, S2: P. </a:t>
            </a:r>
            <a:r>
              <a:rPr lang="en-GB" dirty="0" err="1"/>
              <a:t>Reviriego</a:t>
            </a:r>
            <a:r>
              <a:rPr lang="en-GB" dirty="0"/>
              <a:t> and D. Ting, “Security of </a:t>
            </a:r>
            <a:r>
              <a:rPr lang="en-GB" dirty="0" err="1"/>
              <a:t>hyperloglog</a:t>
            </a:r>
            <a:r>
              <a:rPr lang="en-GB" dirty="0"/>
              <a:t> (HLL) cardinality estimation: </a:t>
            </a:r>
          </a:p>
          <a:p>
            <a:r>
              <a:rPr lang="en-GB" dirty="0"/>
              <a:t>Vulnerabilities and protection,” </a:t>
            </a:r>
            <a:r>
              <a:rPr lang="en-GB" i="1" dirty="0"/>
              <a:t>IEEE </a:t>
            </a:r>
            <a:r>
              <a:rPr lang="en-GB" i="1" dirty="0" err="1"/>
              <a:t>Commun</a:t>
            </a:r>
            <a:r>
              <a:rPr lang="en-GB" i="1" dirty="0"/>
              <a:t>. Lett.</a:t>
            </a:r>
            <a:r>
              <a:rPr lang="en-GB" dirty="0"/>
              <a:t>, vol. 24, no. 5, pp. 976–980, 2020. </a:t>
            </a:r>
          </a:p>
          <a:p>
            <a:r>
              <a:rPr lang="en-GB" dirty="0"/>
              <a:t>S3, S4: D. </a:t>
            </a:r>
            <a:r>
              <a:rPr lang="en-GB" dirty="0" err="1"/>
              <a:t>Desfontaines</a:t>
            </a:r>
            <a:r>
              <a:rPr lang="en-GB" dirty="0"/>
              <a:t>, A. </a:t>
            </a:r>
            <a:r>
              <a:rPr lang="en-GB" dirty="0" err="1"/>
              <a:t>Lochbihler</a:t>
            </a:r>
            <a:r>
              <a:rPr lang="en-GB" dirty="0"/>
              <a:t>, and D. Basin, “Cardinality Estimators do not </a:t>
            </a:r>
          </a:p>
          <a:p>
            <a:r>
              <a:rPr lang="en-GB" dirty="0"/>
              <a:t>Preserve Privacy,” in </a:t>
            </a:r>
            <a:r>
              <a:rPr lang="en-GB" i="1" dirty="0"/>
              <a:t>Proceedings on Privacy Enhancing Technologies</a:t>
            </a:r>
            <a:r>
              <a:rPr lang="en-GB" dirty="0"/>
              <a:t>, pp. 26–46, 2019.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8572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571B7C6-0E80-7940-9236-5B8C8AD2E0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7188" y="983670"/>
            <a:ext cx="6043862" cy="379614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 err="1"/>
              <a:t>Breaking</a:t>
            </a:r>
            <a:r>
              <a:rPr lang="de-DE" sz="3200" dirty="0"/>
              <a:t> HLL </a:t>
            </a:r>
            <a:r>
              <a:rPr lang="de-DE" sz="3200" dirty="0" err="1"/>
              <a:t>Better</a:t>
            </a:r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19/10/2020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12</a:t>
            </a:fld>
            <a:endParaRPr lang="de-CH" noProof="0" dirty="0"/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A48E7D04-802D-444E-B080-56F13ABE44D3}"/>
              </a:ext>
            </a:extLst>
          </p:cNvPr>
          <p:cNvSpPr/>
          <p:nvPr/>
        </p:nvSpPr>
        <p:spPr>
          <a:xfrm>
            <a:off x="8626669" y="2535382"/>
            <a:ext cx="1944350" cy="443564"/>
          </a:xfrm>
          <a:prstGeom prst="wedgeRoundRectCallout">
            <a:avLst>
              <a:gd name="adj1" fmla="val -94439"/>
              <a:gd name="adj2" fmla="val 59001"/>
              <a:gd name="adj3" fmla="val 16667"/>
            </a:avLst>
          </a:prstGeom>
          <a:solidFill>
            <a:srgbClr val="FF6600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Approximately 1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9256E12A-99FB-3540-BE08-878FE55510E9}"/>
              </a:ext>
            </a:extLst>
          </p:cNvPr>
          <p:cNvSpPr/>
          <p:nvPr/>
        </p:nvSpPr>
        <p:spPr>
          <a:xfrm>
            <a:off x="6945555" y="5186962"/>
            <a:ext cx="1944350" cy="687368"/>
          </a:xfrm>
          <a:prstGeom prst="wedgeRoundRectCallout">
            <a:avLst>
              <a:gd name="adj1" fmla="val -120803"/>
              <a:gd name="adj2" fmla="val -249193"/>
              <a:gd name="adj3" fmla="val 16667"/>
            </a:avLst>
          </a:prstGeom>
          <a:solidFill>
            <a:srgbClr val="FF6600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Approximately 0.71</a:t>
            </a: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B58D6C16-243D-AE44-A41B-6911F7117D13}"/>
              </a:ext>
            </a:extLst>
          </p:cNvPr>
          <p:cNvSpPr/>
          <p:nvPr/>
        </p:nvSpPr>
        <p:spPr>
          <a:xfrm>
            <a:off x="3654344" y="5389309"/>
            <a:ext cx="1944350" cy="831382"/>
          </a:xfrm>
          <a:prstGeom prst="wedgeRoundRectCallout">
            <a:avLst>
              <a:gd name="adj1" fmla="val 29545"/>
              <a:gd name="adj2" fmla="val -132742"/>
              <a:gd name="adj3" fmla="val 16667"/>
            </a:avLst>
          </a:prstGeom>
          <a:solidFill>
            <a:srgbClr val="FF6600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Small range correction</a:t>
            </a:r>
          </a:p>
        </p:txBody>
      </p:sp>
    </p:spTree>
    <p:extLst>
      <p:ext uri="{BB962C8B-B14F-4D97-AF65-F5344CB8AC3E}">
        <p14:creationId xmlns:p14="http://schemas.microsoft.com/office/powerpoint/2010/main" val="3403420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EE0176A8-F299-5F48-B96B-D03657757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7188" y="983670"/>
            <a:ext cx="6043862" cy="379614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 err="1"/>
              <a:t>Breaking</a:t>
            </a:r>
            <a:r>
              <a:rPr lang="de-DE" sz="3200" dirty="0"/>
              <a:t> HLL </a:t>
            </a:r>
            <a:r>
              <a:rPr lang="de-DE" sz="3200" dirty="0" err="1"/>
              <a:t>Better</a:t>
            </a:r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19/10/2020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13</a:t>
            </a:fld>
            <a:endParaRPr lang="de-CH" noProof="0" dirty="0"/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B58D6C16-243D-AE44-A41B-6911F7117D13}"/>
              </a:ext>
            </a:extLst>
          </p:cNvPr>
          <p:cNvSpPr/>
          <p:nvPr/>
        </p:nvSpPr>
        <p:spPr>
          <a:xfrm>
            <a:off x="564781" y="5043055"/>
            <a:ext cx="4755364" cy="1192800"/>
          </a:xfrm>
          <a:prstGeom prst="wedgeRoundRectCallout">
            <a:avLst>
              <a:gd name="adj1" fmla="val -1876"/>
              <a:gd name="adj2" fmla="val -81171"/>
              <a:gd name="adj3" fmla="val 16667"/>
            </a:avLst>
          </a:prstGeom>
          <a:solidFill>
            <a:srgbClr val="FF6600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So an attacker can hit about 71% of the buckets with </a:t>
            </a:r>
            <a:r>
              <a:rPr lang="en-US" i="1" dirty="0">
                <a:solidFill>
                  <a:schemeClr val="tx1"/>
                </a:solidFill>
              </a:rPr>
              <a:t>any</a:t>
            </a:r>
            <a:r>
              <a:rPr lang="en-US" dirty="0">
                <a:solidFill>
                  <a:schemeClr val="tx1"/>
                </a:solidFill>
              </a:rPr>
              <a:t> values </a:t>
            </a:r>
            <a:r>
              <a:rPr lang="en-US" i="1" dirty="0">
                <a:solidFill>
                  <a:schemeClr val="tx1"/>
                </a:solidFill>
              </a:rPr>
              <a:t>M</a:t>
            </a:r>
            <a:r>
              <a:rPr lang="en-US" dirty="0">
                <a:solidFill>
                  <a:schemeClr val="tx1"/>
                </a:solidFill>
              </a:rPr>
              <a:t>[</a:t>
            </a:r>
            <a:r>
              <a:rPr lang="en-US" i="1" dirty="0">
                <a:solidFill>
                  <a:schemeClr val="tx1"/>
                </a:solidFill>
              </a:rPr>
              <a:t>j</a:t>
            </a:r>
            <a:r>
              <a:rPr lang="en-US" dirty="0">
                <a:solidFill>
                  <a:schemeClr val="tx1"/>
                </a:solidFill>
              </a:rPr>
              <a:t>] and still stay in the “small range correction” zone!</a:t>
            </a:r>
          </a:p>
        </p:txBody>
      </p:sp>
    </p:spTree>
    <p:extLst>
      <p:ext uri="{BB962C8B-B14F-4D97-AF65-F5344CB8AC3E}">
        <p14:creationId xmlns:p14="http://schemas.microsoft.com/office/powerpoint/2010/main" val="785861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 err="1"/>
              <a:t>Breaking</a:t>
            </a:r>
            <a:r>
              <a:rPr lang="de-DE" sz="3200" dirty="0"/>
              <a:t> HLL </a:t>
            </a:r>
            <a:r>
              <a:rPr lang="de-DE" sz="3200" dirty="0" err="1"/>
              <a:t>Better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8999"/>
            <a:ext cx="10728325" cy="51871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b="1" dirty="0" err="1"/>
              <a:t>Example</a:t>
            </a:r>
            <a:r>
              <a:rPr lang="de-DE" sz="2400" b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Set </a:t>
            </a:r>
            <a:r>
              <a:rPr lang="de-DE" sz="2400" i="1" dirty="0"/>
              <a:t>B</a:t>
            </a:r>
            <a:r>
              <a:rPr lang="de-DE" sz="2400" dirty="0"/>
              <a:t> = </a:t>
            </a:r>
            <a:r>
              <a:rPr lang="de-DE" sz="2400" i="1" dirty="0"/>
              <a:t>m</a:t>
            </a:r>
            <a:r>
              <a:rPr lang="de-DE" sz="2400" dirty="0"/>
              <a:t>/2.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Then</a:t>
            </a:r>
            <a:r>
              <a:rPr lang="de-DE" sz="2400" dirty="0"/>
              <a:t>, in S2,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attacker</a:t>
            </a:r>
            <a:r>
              <a:rPr lang="de-DE" sz="2400" dirty="0"/>
              <a:t> </a:t>
            </a:r>
            <a:r>
              <a:rPr lang="de-DE" sz="2400" dirty="0" err="1"/>
              <a:t>can</a:t>
            </a:r>
            <a:r>
              <a:rPr lang="de-DE" sz="2400" dirty="0"/>
              <a:t> </a:t>
            </a:r>
            <a:r>
              <a:rPr lang="de-DE" sz="2400" dirty="0" err="1"/>
              <a:t>expect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insert</a:t>
            </a:r>
            <a:r>
              <a:rPr lang="de-DE" sz="2400" dirty="0"/>
              <a:t> 1/2 </a:t>
            </a:r>
            <a:r>
              <a:rPr lang="de-DE" sz="2400" dirty="0" err="1"/>
              <a:t>of</a:t>
            </a:r>
            <a:r>
              <a:rPr lang="de-DE" sz="2400" dirty="0"/>
              <a:t> all </a:t>
            </a:r>
            <a:r>
              <a:rPr lang="de-DE" sz="2400" dirty="0" err="1"/>
              <a:t>inputs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keep</a:t>
            </a:r>
            <a:r>
              <a:rPr lang="de-DE" sz="2400" dirty="0"/>
              <a:t> </a:t>
            </a:r>
            <a:r>
              <a:rPr lang="de-DE" sz="2400" dirty="0" err="1"/>
              <a:t>cardinality</a:t>
            </a:r>
            <a:r>
              <a:rPr lang="de-DE" sz="2400" dirty="0"/>
              <a:t> </a:t>
            </a:r>
            <a:r>
              <a:rPr lang="de-DE" sz="2400" dirty="0" err="1"/>
              <a:t>estimate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0.693</a:t>
            </a:r>
            <a:r>
              <a:rPr lang="de-DE" sz="2400" i="1" dirty="0"/>
              <a:t>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Set </a:t>
            </a:r>
            <a:r>
              <a:rPr lang="de-DE" sz="2400" i="1" dirty="0"/>
              <a:t>B</a:t>
            </a:r>
            <a:r>
              <a:rPr lang="de-DE" sz="2400" dirty="0"/>
              <a:t> = 1.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Then</a:t>
            </a:r>
            <a:r>
              <a:rPr lang="de-DE" sz="2400" dirty="0"/>
              <a:t>, in S2,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attacker</a:t>
            </a:r>
            <a:r>
              <a:rPr lang="de-DE" sz="2400" dirty="0"/>
              <a:t> </a:t>
            </a:r>
            <a:r>
              <a:rPr lang="de-DE" sz="2400" dirty="0" err="1"/>
              <a:t>can</a:t>
            </a:r>
            <a:r>
              <a:rPr lang="de-DE" sz="2400" dirty="0"/>
              <a:t> </a:t>
            </a:r>
            <a:r>
              <a:rPr lang="de-DE" sz="2400" dirty="0" err="1"/>
              <a:t>expect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insert</a:t>
            </a:r>
            <a:r>
              <a:rPr lang="de-DE" sz="2400" dirty="0"/>
              <a:t> 1/</a:t>
            </a:r>
            <a:r>
              <a:rPr lang="de-DE" sz="2400" i="1" dirty="0"/>
              <a:t>m </a:t>
            </a:r>
            <a:r>
              <a:rPr lang="de-DE" sz="2400" i="1" dirty="0" err="1"/>
              <a:t>o</a:t>
            </a:r>
            <a:r>
              <a:rPr lang="de-DE" sz="2400" dirty="0" err="1"/>
              <a:t>f</a:t>
            </a:r>
            <a:r>
              <a:rPr lang="de-DE" sz="2400" dirty="0"/>
              <a:t> all </a:t>
            </a:r>
            <a:r>
              <a:rPr lang="de-DE" sz="2400" dirty="0" err="1"/>
              <a:t>inputs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keep</a:t>
            </a:r>
            <a:r>
              <a:rPr lang="de-DE" sz="2400" dirty="0"/>
              <a:t> </a:t>
            </a:r>
            <a:r>
              <a:rPr lang="de-DE" sz="2400" dirty="0" err="1"/>
              <a:t>cardinality</a:t>
            </a:r>
            <a:r>
              <a:rPr lang="de-DE" sz="2400" dirty="0"/>
              <a:t> </a:t>
            </a:r>
            <a:r>
              <a:rPr lang="de-DE" sz="2400" dirty="0" err="1"/>
              <a:t>estimate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1!</a:t>
            </a:r>
            <a:endParaRPr lang="de-DE" sz="2400" i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19/10/2020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14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479752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 err="1"/>
              <a:t>Repairing</a:t>
            </a:r>
            <a:r>
              <a:rPr lang="de-DE" sz="3200" dirty="0"/>
              <a:t> HLL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8999"/>
            <a:ext cx="10728325" cy="518710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In S1,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adversary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assumed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have</a:t>
            </a:r>
            <a:r>
              <a:rPr lang="de-DE" sz="2400" dirty="0"/>
              <a:t> </a:t>
            </a:r>
            <a:r>
              <a:rPr lang="de-DE" sz="2400" dirty="0" err="1"/>
              <a:t>access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a </a:t>
            </a:r>
            <a:r>
              <a:rPr lang="de-DE" sz="2400" i="1" dirty="0" err="1"/>
              <a:t>shadow</a:t>
            </a:r>
            <a:r>
              <a:rPr lang="de-DE" sz="2400" i="1" dirty="0"/>
              <a:t> </a:t>
            </a:r>
            <a:r>
              <a:rPr lang="de-DE" sz="2400" i="1" dirty="0" err="1"/>
              <a:t>device</a:t>
            </a:r>
            <a:r>
              <a:rPr lang="de-DE" sz="2400" dirty="0"/>
              <a:t>, an </a:t>
            </a:r>
            <a:r>
              <a:rPr lang="de-DE" sz="2400" dirty="0" err="1"/>
              <a:t>exact</a:t>
            </a:r>
            <a:r>
              <a:rPr lang="de-DE" sz="2400" dirty="0"/>
              <a:t> </a:t>
            </a:r>
            <a:r>
              <a:rPr lang="de-DE" sz="2400" dirty="0" err="1"/>
              <a:t>replica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target</a:t>
            </a:r>
            <a:r>
              <a:rPr lang="de-DE" sz="2400" dirty="0"/>
              <a:t> HLL.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Our</a:t>
            </a:r>
            <a:r>
              <a:rPr lang="de-DE" sz="2400" dirty="0"/>
              <a:t> </a:t>
            </a:r>
            <a:r>
              <a:rPr lang="de-DE" sz="2400" dirty="0" err="1"/>
              <a:t>attacks</a:t>
            </a:r>
            <a:r>
              <a:rPr lang="de-DE" sz="2400" dirty="0"/>
              <a:t> in S1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agnostic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internals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HLL </a:t>
            </a:r>
            <a:r>
              <a:rPr lang="de-DE" sz="2400" dirty="0" err="1"/>
              <a:t>implementation</a:t>
            </a:r>
            <a:r>
              <a:rPr lang="de-DE" sz="2400" dirty="0"/>
              <a:t> – </a:t>
            </a:r>
            <a:r>
              <a:rPr lang="de-DE" sz="2400" dirty="0" err="1"/>
              <a:t>they</a:t>
            </a:r>
            <a:r>
              <a:rPr lang="de-DE" sz="2400" dirty="0"/>
              <a:t> </a:t>
            </a:r>
            <a:r>
              <a:rPr lang="de-DE" sz="2400" dirty="0" err="1"/>
              <a:t>work</a:t>
            </a:r>
            <a:r>
              <a:rPr lang="de-DE" sz="2400" dirty="0"/>
              <a:t> </a:t>
            </a:r>
            <a:r>
              <a:rPr lang="de-DE" sz="2400" dirty="0" err="1"/>
              <a:t>as</a:t>
            </a:r>
            <a:r>
              <a:rPr lang="de-DE" sz="2400" dirty="0"/>
              <a:t> </a:t>
            </a:r>
            <a:r>
              <a:rPr lang="de-DE" sz="2400" dirty="0" err="1"/>
              <a:t>long</a:t>
            </a:r>
            <a:r>
              <a:rPr lang="de-DE" sz="2400" dirty="0"/>
              <a:t> </a:t>
            </a:r>
            <a:r>
              <a:rPr lang="de-DE" sz="2400" dirty="0" err="1"/>
              <a:t>as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shadow</a:t>
            </a:r>
            <a:r>
              <a:rPr lang="de-DE" sz="2400" dirty="0"/>
              <a:t> </a:t>
            </a:r>
            <a:r>
              <a:rPr lang="de-DE" sz="2400" dirty="0" err="1"/>
              <a:t>device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target</a:t>
            </a:r>
            <a:r>
              <a:rPr lang="de-DE" sz="2400" dirty="0"/>
              <a:t> </a:t>
            </a:r>
            <a:r>
              <a:rPr lang="de-DE" sz="2400" dirty="0" err="1"/>
              <a:t>device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identical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have</a:t>
            </a:r>
            <a:r>
              <a:rPr lang="de-DE" sz="2400" dirty="0"/>
              <a:t> </a:t>
            </a:r>
            <a:r>
              <a:rPr lang="de-DE" sz="2400" dirty="0" err="1"/>
              <a:t>insert</a:t>
            </a:r>
            <a:r>
              <a:rPr lang="de-DE" sz="2400" dirty="0"/>
              <a:t>, </a:t>
            </a:r>
            <a:r>
              <a:rPr lang="de-DE" sz="2400" dirty="0" err="1"/>
              <a:t>read</a:t>
            </a:r>
            <a:r>
              <a:rPr lang="de-DE" sz="2400" dirty="0"/>
              <a:t>,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i="1" dirty="0" err="1"/>
              <a:t>reset</a:t>
            </a:r>
            <a:r>
              <a:rPr lang="de-DE" sz="2400" dirty="0"/>
              <a:t> </a:t>
            </a:r>
            <a:r>
              <a:rPr lang="de-DE" sz="2400" dirty="0" err="1"/>
              <a:t>access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shadow</a:t>
            </a:r>
            <a:r>
              <a:rPr lang="de-DE" sz="2400" dirty="0"/>
              <a:t> </a:t>
            </a:r>
            <a:r>
              <a:rPr lang="de-DE" sz="2400" dirty="0" err="1"/>
              <a:t>device</a:t>
            </a:r>
            <a:r>
              <a:rPr lang="de-DE" sz="2400" dirty="0"/>
              <a:t> (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insert</a:t>
            </a:r>
            <a:r>
              <a:rPr lang="de-DE" sz="2400" dirty="0"/>
              <a:t> </a:t>
            </a:r>
            <a:r>
              <a:rPr lang="de-DE" sz="2400" dirty="0" err="1"/>
              <a:t>access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target</a:t>
            </a:r>
            <a:r>
              <a:rPr lang="de-DE" sz="2400" dirty="0"/>
              <a:t>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No</a:t>
            </a:r>
            <a:r>
              <a:rPr lang="de-DE" sz="2400" dirty="0"/>
              <a:t> </a:t>
            </a:r>
            <a:r>
              <a:rPr lang="de-DE" sz="2400" dirty="0" err="1"/>
              <a:t>dice</a:t>
            </a:r>
            <a:r>
              <a:rPr lang="de-DE" sz="2400" dirty="0"/>
              <a:t>, </a:t>
            </a:r>
            <a:r>
              <a:rPr lang="de-DE" sz="2400" dirty="0" err="1"/>
              <a:t>cryptographically</a:t>
            </a:r>
            <a:r>
              <a:rPr lang="de-DE" sz="2400" dirty="0"/>
              <a:t> </a:t>
            </a:r>
            <a:r>
              <a:rPr lang="de-DE" sz="2400" dirty="0" err="1"/>
              <a:t>speaking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have</a:t>
            </a:r>
            <a:r>
              <a:rPr lang="de-DE" sz="2400" dirty="0"/>
              <a:t> </a:t>
            </a:r>
            <a:r>
              <a:rPr lang="de-DE" sz="2400" dirty="0" err="1"/>
              <a:t>quite</a:t>
            </a:r>
            <a:r>
              <a:rPr lang="de-DE" sz="2400" dirty="0"/>
              <a:t> strong </a:t>
            </a:r>
            <a:r>
              <a:rPr lang="de-DE" sz="2400" dirty="0" err="1"/>
              <a:t>attacks</a:t>
            </a:r>
            <a:r>
              <a:rPr lang="de-DE" sz="2400" dirty="0"/>
              <a:t> in </a:t>
            </a:r>
            <a:r>
              <a:rPr lang="de-DE" sz="2400" dirty="0" err="1"/>
              <a:t>this</a:t>
            </a:r>
            <a:r>
              <a:rPr lang="de-DE" sz="2400" dirty="0"/>
              <a:t> </a:t>
            </a:r>
            <a:r>
              <a:rPr lang="de-DE" sz="2400" dirty="0" err="1"/>
              <a:t>setting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But </a:t>
            </a:r>
            <a:r>
              <a:rPr lang="de-DE" sz="2400" dirty="0" err="1"/>
              <a:t>this</a:t>
            </a:r>
            <a:r>
              <a:rPr lang="de-DE" sz="2400" dirty="0"/>
              <a:t> </a:t>
            </a:r>
            <a:r>
              <a:rPr lang="de-DE" sz="2400" dirty="0" err="1"/>
              <a:t>setting</a:t>
            </a:r>
            <a:r>
              <a:rPr lang="de-DE" sz="2400" dirty="0"/>
              <a:t> </a:t>
            </a:r>
            <a:r>
              <a:rPr lang="de-DE" sz="2400" dirty="0" err="1"/>
              <a:t>does</a:t>
            </a:r>
            <a:r>
              <a:rPr lang="de-DE" sz="2400" dirty="0"/>
              <a:t> not </a:t>
            </a:r>
            <a:r>
              <a:rPr lang="de-DE" sz="2400" dirty="0" err="1"/>
              <a:t>make</a:t>
            </a:r>
            <a:r>
              <a:rPr lang="de-DE" sz="2400" dirty="0"/>
              <a:t> </a:t>
            </a:r>
            <a:r>
              <a:rPr lang="de-DE" sz="2400" dirty="0" err="1"/>
              <a:t>much</a:t>
            </a:r>
            <a:r>
              <a:rPr lang="de-DE" sz="2400" dirty="0"/>
              <a:t> </a:t>
            </a:r>
            <a:r>
              <a:rPr lang="de-DE" sz="2400" dirty="0" err="1"/>
              <a:t>practical</a:t>
            </a:r>
            <a:r>
              <a:rPr lang="de-DE" sz="2400" dirty="0"/>
              <a:t> sense (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us</a:t>
            </a:r>
            <a:r>
              <a:rPr lang="de-DE" sz="2400" dirty="0"/>
              <a:t>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19/10/2020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15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1501451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 err="1"/>
              <a:t>Repairing</a:t>
            </a:r>
            <a:r>
              <a:rPr lang="de-DE" sz="3200" dirty="0"/>
              <a:t> HLL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8999"/>
            <a:ext cx="10728325" cy="518710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In S2, S3, S4, </a:t>
            </a:r>
            <a:r>
              <a:rPr lang="de-DE" sz="2400" dirty="0" err="1"/>
              <a:t>there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hope</a:t>
            </a:r>
            <a:r>
              <a:rPr lang="de-DE" sz="2400" dirty="0"/>
              <a:t>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Consider</a:t>
            </a:r>
            <a:r>
              <a:rPr lang="de-DE" sz="2400" dirty="0"/>
              <a:t> </a:t>
            </a:r>
            <a:r>
              <a:rPr lang="de-DE" sz="2400" dirty="0" err="1"/>
              <a:t>replacing</a:t>
            </a:r>
            <a:r>
              <a:rPr lang="de-DE" sz="2400" dirty="0"/>
              <a:t> </a:t>
            </a:r>
            <a:r>
              <a:rPr lang="de-DE" sz="2400" i="1" dirty="0"/>
              <a:t>h</a:t>
            </a:r>
            <a:r>
              <a:rPr lang="de-DE" sz="2400" dirty="0"/>
              <a:t>(</a:t>
            </a:r>
            <a:r>
              <a:rPr lang="de-DE" sz="2400" i="1" dirty="0"/>
              <a:t>⋅ </a:t>
            </a:r>
            <a:r>
              <a:rPr lang="de-DE" sz="2400" dirty="0"/>
              <a:t>) </a:t>
            </a:r>
            <a:r>
              <a:rPr lang="de-DE" sz="2400" dirty="0" err="1"/>
              <a:t>with</a:t>
            </a:r>
            <a:r>
              <a:rPr lang="de-DE" sz="2400" dirty="0"/>
              <a:t> a </a:t>
            </a:r>
            <a:r>
              <a:rPr lang="de-DE" sz="2400" dirty="0" err="1"/>
              <a:t>keyed</a:t>
            </a:r>
            <a:r>
              <a:rPr lang="de-DE" sz="2400" dirty="0"/>
              <a:t> PRF </a:t>
            </a:r>
            <a:r>
              <a:rPr lang="de-DE" sz="2400" i="1" dirty="0"/>
              <a:t>F</a:t>
            </a:r>
            <a:r>
              <a:rPr lang="de-DE" sz="2400" dirty="0"/>
              <a:t>(</a:t>
            </a:r>
            <a:r>
              <a:rPr lang="de-DE" sz="2400" i="1" dirty="0"/>
              <a:t>K,⋅ </a:t>
            </a:r>
            <a:r>
              <a:rPr lang="de-DE" sz="2400" dirty="0"/>
              <a:t>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Then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adversary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effectively</a:t>
            </a:r>
            <a:r>
              <a:rPr lang="de-DE" sz="2400" dirty="0"/>
              <a:t> </a:t>
            </a:r>
            <a:r>
              <a:rPr lang="de-DE" sz="2400" dirty="0" err="1"/>
              <a:t>reduced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ideal (</a:t>
            </a:r>
            <a:r>
              <a:rPr lang="de-DE" sz="2400" dirty="0" err="1"/>
              <a:t>random</a:t>
            </a:r>
            <a:r>
              <a:rPr lang="de-DE" sz="2400" dirty="0"/>
              <a:t> </a:t>
            </a:r>
            <a:r>
              <a:rPr lang="de-DE" sz="2400" dirty="0" err="1"/>
              <a:t>input</a:t>
            </a:r>
            <a:r>
              <a:rPr lang="de-DE" sz="2400" dirty="0"/>
              <a:t>) </a:t>
            </a:r>
            <a:r>
              <a:rPr lang="de-DE" sz="2400" dirty="0" err="1"/>
              <a:t>case</a:t>
            </a:r>
            <a:r>
              <a:rPr lang="de-DE" sz="2400" dirty="0"/>
              <a:t>, </a:t>
            </a:r>
            <a:r>
              <a:rPr lang="de-DE" sz="2400" dirty="0" err="1"/>
              <a:t>where</a:t>
            </a:r>
            <a:r>
              <a:rPr lang="de-DE" sz="2400" dirty="0"/>
              <a:t> </a:t>
            </a:r>
            <a:r>
              <a:rPr lang="de-DE" sz="2400" dirty="0" err="1"/>
              <a:t>it</a:t>
            </a:r>
            <a:r>
              <a:rPr lang="de-DE" sz="2400" dirty="0"/>
              <a:t> </a:t>
            </a:r>
            <a:r>
              <a:rPr lang="de-DE" sz="2400" dirty="0" err="1"/>
              <a:t>cannot</a:t>
            </a:r>
            <a:r>
              <a:rPr lang="de-DE" sz="2400" dirty="0"/>
              <a:t> </a:t>
            </a:r>
            <a:r>
              <a:rPr lang="de-DE" sz="2400" dirty="0" err="1"/>
              <a:t>influence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cardinality</a:t>
            </a:r>
            <a:r>
              <a:rPr lang="de-DE" sz="2400" dirty="0"/>
              <a:t> </a:t>
            </a:r>
            <a:r>
              <a:rPr lang="de-DE" sz="2400" dirty="0" err="1"/>
              <a:t>estimate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built</a:t>
            </a:r>
            <a:r>
              <a:rPr lang="de-DE" sz="2400" dirty="0"/>
              <a:t> a formal </a:t>
            </a:r>
            <a:r>
              <a:rPr lang="de-DE" sz="2400" dirty="0" err="1"/>
              <a:t>security</a:t>
            </a:r>
            <a:r>
              <a:rPr lang="de-DE" sz="2400" dirty="0"/>
              <a:t> </a:t>
            </a:r>
            <a:r>
              <a:rPr lang="de-DE" sz="2400" dirty="0" err="1"/>
              <a:t>model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analyse</a:t>
            </a:r>
            <a:r>
              <a:rPr lang="de-DE" sz="2400" dirty="0"/>
              <a:t> </a:t>
            </a:r>
            <a:r>
              <a:rPr lang="de-DE" sz="2400" dirty="0" err="1"/>
              <a:t>this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S4 </a:t>
            </a:r>
            <a:r>
              <a:rPr lang="de-DE" sz="2400" dirty="0" err="1"/>
              <a:t>adversary</a:t>
            </a:r>
            <a:r>
              <a:rPr lang="de-DE" sz="2400" dirty="0"/>
              <a:t> </a:t>
            </a:r>
            <a:r>
              <a:rPr lang="de-DE" sz="2400" dirty="0" err="1"/>
              <a:t>has</a:t>
            </a:r>
            <a:r>
              <a:rPr lang="de-DE" sz="2400" dirty="0"/>
              <a:t> </a:t>
            </a:r>
            <a:r>
              <a:rPr lang="de-DE" sz="2400" dirty="0" err="1"/>
              <a:t>access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i="1" dirty="0" err="1"/>
              <a:t>insert</a:t>
            </a:r>
            <a:r>
              <a:rPr lang="de-DE" sz="2400" dirty="0"/>
              <a:t>, </a:t>
            </a:r>
            <a:r>
              <a:rPr lang="de-DE" sz="2400" i="1" dirty="0" err="1"/>
              <a:t>read</a:t>
            </a:r>
            <a:r>
              <a:rPr lang="de-DE" sz="2400" dirty="0"/>
              <a:t>, </a:t>
            </a:r>
            <a:r>
              <a:rPr lang="de-DE" sz="2400" i="1" dirty="0" err="1"/>
              <a:t>corrupt</a:t>
            </a:r>
            <a:r>
              <a:rPr lang="de-DE" sz="2400" dirty="0"/>
              <a:t> </a:t>
            </a:r>
            <a:r>
              <a:rPr lang="de-DE" sz="2400" dirty="0" err="1"/>
              <a:t>queries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Adversary</a:t>
            </a:r>
            <a:r>
              <a:rPr lang="de-DE" sz="2400" dirty="0"/>
              <a:t> </a:t>
            </a:r>
            <a:r>
              <a:rPr lang="de-DE" sz="2400" dirty="0" err="1"/>
              <a:t>has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distinguish</a:t>
            </a:r>
            <a:r>
              <a:rPr lang="de-DE" sz="2400" dirty="0"/>
              <a:t> real HLL (</a:t>
            </a:r>
            <a:r>
              <a:rPr lang="de-DE" sz="2400" i="1" dirty="0" err="1"/>
              <a:t>y</a:t>
            </a:r>
            <a:r>
              <a:rPr lang="de-DE" sz="2400" dirty="0"/>
              <a:t> ← </a:t>
            </a:r>
            <a:r>
              <a:rPr lang="de-DE" sz="2400" i="1" dirty="0"/>
              <a:t>F</a:t>
            </a:r>
            <a:r>
              <a:rPr lang="de-DE" sz="2400" dirty="0"/>
              <a:t>(</a:t>
            </a:r>
            <a:r>
              <a:rPr lang="de-DE" sz="2400" i="1" dirty="0" err="1"/>
              <a:t>K,x</a:t>
            </a:r>
            <a:r>
              <a:rPr lang="de-DE" sz="2400" dirty="0"/>
              <a:t>)) </a:t>
            </a:r>
            <a:r>
              <a:rPr lang="de-DE" sz="2400" dirty="0" err="1"/>
              <a:t>from</a:t>
            </a:r>
            <a:r>
              <a:rPr lang="de-DE" sz="2400" dirty="0"/>
              <a:t> ideal HLL	         (</a:t>
            </a:r>
            <a:r>
              <a:rPr lang="de-DE" sz="2400" i="1" dirty="0" err="1"/>
              <a:t>y</a:t>
            </a:r>
            <a:r>
              <a:rPr lang="de-DE" sz="2400" dirty="0"/>
              <a:t> ←</a:t>
            </a:r>
            <a:r>
              <a:rPr lang="de-DE" sz="2400" baseline="-25000" dirty="0"/>
              <a:t>$</a:t>
            </a:r>
            <a:r>
              <a:rPr lang="de-DE" sz="2400" dirty="0"/>
              <a:t> {0,1}</a:t>
            </a:r>
            <a:r>
              <a:rPr lang="de-DE" sz="2400" i="1" baseline="30000" dirty="0" err="1"/>
              <a:t>n+l</a:t>
            </a:r>
            <a:r>
              <a:rPr lang="de-DE" sz="2400" dirty="0"/>
              <a:t>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Easy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prove</a:t>
            </a:r>
            <a:r>
              <a:rPr lang="de-DE" sz="2400" dirty="0"/>
              <a:t> a </a:t>
            </a:r>
            <a:r>
              <a:rPr lang="de-DE" sz="2400" dirty="0" err="1"/>
              <a:t>reduction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PRF </a:t>
            </a:r>
            <a:r>
              <a:rPr lang="de-DE" sz="2400" dirty="0" err="1"/>
              <a:t>security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i="1" dirty="0"/>
              <a:t>F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19/10/2020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16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1858436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 err="1"/>
              <a:t>Repairing</a:t>
            </a:r>
            <a:r>
              <a:rPr lang="de-DE" sz="3200" dirty="0"/>
              <a:t> HLL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8999"/>
            <a:ext cx="10728325" cy="518710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19/10/2020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17</a:t>
            </a:fld>
            <a:endParaRPr lang="de-CH" noProof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03694F-9B7A-0C40-8D41-FABEF188C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8611" y="1198091"/>
            <a:ext cx="6419366" cy="4152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611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 err="1"/>
              <a:t>Repairing</a:t>
            </a:r>
            <a:r>
              <a:rPr lang="de-DE" sz="3200" dirty="0"/>
              <a:t> HLL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8999"/>
            <a:ext cx="10728325" cy="51871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b="1" dirty="0" err="1"/>
              <a:t>Instantiating</a:t>
            </a:r>
            <a:r>
              <a:rPr lang="de-DE" sz="2400" b="1" dirty="0"/>
              <a:t> </a:t>
            </a:r>
            <a:r>
              <a:rPr lang="de-DE" sz="2400" b="1" dirty="0" err="1"/>
              <a:t>the</a:t>
            </a:r>
            <a:r>
              <a:rPr lang="de-DE" sz="2400" b="1" dirty="0"/>
              <a:t> PRF: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Inputs </a:t>
            </a:r>
            <a:r>
              <a:rPr lang="de-DE" sz="2400" i="1" dirty="0"/>
              <a:t>x </a:t>
            </a:r>
            <a:r>
              <a:rPr lang="de-DE" sz="2400" dirty="0" err="1"/>
              <a:t>typically</a:t>
            </a:r>
            <a:r>
              <a:rPr lang="de-DE" sz="2400" dirty="0"/>
              <a:t> </a:t>
            </a:r>
            <a:r>
              <a:rPr lang="de-DE" sz="2400" dirty="0" err="1"/>
              <a:t>short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want</a:t>
            </a:r>
            <a:r>
              <a:rPr lang="de-DE" sz="2400" dirty="0"/>
              <a:t> a </a:t>
            </a:r>
            <a:r>
              <a:rPr lang="de-DE" sz="2400" dirty="0" err="1"/>
              <a:t>short</a:t>
            </a:r>
            <a:r>
              <a:rPr lang="de-DE" sz="2400" dirty="0"/>
              <a:t>-input PRF </a:t>
            </a:r>
            <a:r>
              <a:rPr lang="de-DE" sz="2400" dirty="0" err="1"/>
              <a:t>that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as</a:t>
            </a:r>
            <a:r>
              <a:rPr lang="de-DE" sz="2400" dirty="0"/>
              <a:t> fast </a:t>
            </a:r>
            <a:r>
              <a:rPr lang="de-DE" sz="2400" dirty="0" err="1"/>
              <a:t>as</a:t>
            </a:r>
            <a:r>
              <a:rPr lang="de-DE" sz="2400" dirty="0"/>
              <a:t> non-</a:t>
            </a:r>
            <a:r>
              <a:rPr lang="de-DE" sz="2400" dirty="0" err="1"/>
              <a:t>cryptographic</a:t>
            </a:r>
            <a:r>
              <a:rPr lang="de-DE" sz="2400" dirty="0"/>
              <a:t> </a:t>
            </a:r>
            <a:r>
              <a:rPr lang="de-DE" sz="2400" dirty="0" err="1"/>
              <a:t>hash</a:t>
            </a:r>
            <a:r>
              <a:rPr lang="de-DE" sz="2400" dirty="0"/>
              <a:t> </a:t>
            </a:r>
            <a:r>
              <a:rPr lang="de-DE" sz="2400" dirty="0" err="1"/>
              <a:t>functions</a:t>
            </a:r>
            <a:r>
              <a:rPr lang="de-DE" sz="2400" dirty="0"/>
              <a:t> like Murmur3, etc.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Solution: </a:t>
            </a:r>
            <a:r>
              <a:rPr lang="de-DE" sz="2400" dirty="0" err="1"/>
              <a:t>SipHash</a:t>
            </a:r>
            <a:r>
              <a:rPr lang="de-DE" sz="2400" dirty="0"/>
              <a:t> (</a:t>
            </a:r>
            <a:r>
              <a:rPr lang="de-DE" sz="2400" dirty="0" err="1"/>
              <a:t>Aumasson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Bernstein, 2012).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Has</a:t>
            </a:r>
            <a:r>
              <a:rPr lang="de-DE" sz="2400" dirty="0"/>
              <a:t> </a:t>
            </a:r>
            <a:r>
              <a:rPr lang="de-DE" sz="2400" dirty="0" err="1"/>
              <a:t>withstood</a:t>
            </a:r>
            <a:r>
              <a:rPr lang="de-DE" sz="2400" dirty="0"/>
              <a:t> </a:t>
            </a:r>
            <a:r>
              <a:rPr lang="de-DE" sz="2400" dirty="0" err="1"/>
              <a:t>some</a:t>
            </a:r>
            <a:r>
              <a:rPr lang="de-DE" sz="2400" dirty="0"/>
              <a:t> </a:t>
            </a:r>
            <a:r>
              <a:rPr lang="de-DE" sz="2400" dirty="0" err="1"/>
              <a:t>cryptanalysis</a:t>
            </a:r>
            <a:r>
              <a:rPr lang="de-DE" sz="2400" dirty="0"/>
              <a:t> </a:t>
            </a:r>
            <a:r>
              <a:rPr lang="de-DE" sz="2400" dirty="0" err="1"/>
              <a:t>attempts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For</a:t>
            </a:r>
            <a:r>
              <a:rPr lang="de-DE" sz="2400" dirty="0"/>
              <a:t> 90-byte </a:t>
            </a:r>
            <a:r>
              <a:rPr lang="de-DE" sz="2400" dirty="0" err="1"/>
              <a:t>inputs</a:t>
            </a:r>
            <a:r>
              <a:rPr lang="de-DE" sz="2400" dirty="0"/>
              <a:t>:</a:t>
            </a:r>
          </a:p>
          <a:p>
            <a:pPr marL="0" indent="0">
              <a:buNone/>
            </a:pPr>
            <a:r>
              <a:rPr lang="de-DE" sz="2400" dirty="0"/>
              <a:t>	HMAC-SHA-256: 705ns</a:t>
            </a:r>
          </a:p>
          <a:p>
            <a:pPr marL="0" indent="0">
              <a:buNone/>
            </a:pPr>
            <a:r>
              <a:rPr lang="de-DE" sz="2400" dirty="0"/>
              <a:t>	SipHash-2-4: 102ns</a:t>
            </a:r>
          </a:p>
          <a:p>
            <a:pPr marL="0" indent="0">
              <a:buNone/>
            </a:pPr>
            <a:r>
              <a:rPr lang="de-DE" sz="2400" dirty="0"/>
              <a:t>	Murmur3-128: 60ns</a:t>
            </a:r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19/10/2020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18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2147709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 err="1"/>
              <a:t>Closing</a:t>
            </a:r>
            <a:r>
              <a:rPr lang="de-DE" sz="3200" dirty="0"/>
              <a:t> </a:t>
            </a:r>
            <a:r>
              <a:rPr lang="de-DE" sz="3200" dirty="0" err="1"/>
              <a:t>Remarks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8999"/>
            <a:ext cx="10728325" cy="518710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HLLs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widely</a:t>
            </a:r>
            <a:r>
              <a:rPr lang="de-DE" sz="2400" dirty="0"/>
              <a:t> </a:t>
            </a:r>
            <a:r>
              <a:rPr lang="de-DE" sz="2400" dirty="0" err="1"/>
              <a:t>used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They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completely</a:t>
            </a:r>
            <a:r>
              <a:rPr lang="de-DE" sz="2400" dirty="0"/>
              <a:t> </a:t>
            </a:r>
            <a:r>
              <a:rPr lang="de-DE" sz="2400" dirty="0" err="1"/>
              <a:t>insecure</a:t>
            </a:r>
            <a:r>
              <a:rPr lang="de-DE" sz="2400" dirty="0"/>
              <a:t> in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face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adversarially-selected</a:t>
            </a:r>
            <a:r>
              <a:rPr lang="de-DE" sz="2400" dirty="0"/>
              <a:t> </a:t>
            </a:r>
            <a:r>
              <a:rPr lang="de-DE" sz="2400" dirty="0" err="1"/>
              <a:t>inputs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can</a:t>
            </a:r>
            <a:r>
              <a:rPr lang="de-DE" sz="2400" dirty="0"/>
              <a:t> break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repair</a:t>
            </a:r>
            <a:r>
              <a:rPr lang="de-DE" sz="2400" dirty="0"/>
              <a:t> </a:t>
            </a:r>
            <a:r>
              <a:rPr lang="de-DE" sz="2400" dirty="0" err="1"/>
              <a:t>them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This was a </a:t>
            </a:r>
            <a:r>
              <a:rPr lang="de-DE" sz="2400" dirty="0" err="1"/>
              <a:t>fun</a:t>
            </a:r>
            <a:r>
              <a:rPr lang="de-DE" sz="2400" dirty="0"/>
              <a:t> </a:t>
            </a:r>
            <a:r>
              <a:rPr lang="de-DE" sz="2400" dirty="0" err="1"/>
              <a:t>project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do!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It</a:t>
            </a:r>
            <a:r>
              <a:rPr lang="de-DE" sz="2400" dirty="0"/>
              <a:t> </a:t>
            </a:r>
            <a:r>
              <a:rPr lang="de-DE" sz="2400" dirty="0" err="1"/>
              <a:t>came</a:t>
            </a:r>
            <a:r>
              <a:rPr lang="de-DE" sz="2400" dirty="0"/>
              <a:t> out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Mathilde‘s</a:t>
            </a:r>
            <a:r>
              <a:rPr lang="de-DE" sz="2400" dirty="0"/>
              <a:t> Semester Project </a:t>
            </a:r>
            <a:r>
              <a:rPr lang="de-DE" sz="2400" dirty="0" err="1"/>
              <a:t>which</a:t>
            </a:r>
            <a:r>
              <a:rPr lang="de-DE" sz="2400" dirty="0"/>
              <a:t> was </a:t>
            </a:r>
            <a:r>
              <a:rPr lang="de-DE" sz="2400" dirty="0" err="1"/>
              <a:t>initially</a:t>
            </a:r>
            <a:r>
              <a:rPr lang="de-DE" sz="2400" dirty="0"/>
              <a:t> </a:t>
            </a:r>
            <a:r>
              <a:rPr lang="de-DE" sz="2400" dirty="0" err="1"/>
              <a:t>quite</a:t>
            </a:r>
            <a:r>
              <a:rPr lang="de-DE" sz="2400" dirty="0"/>
              <a:t> open-</a:t>
            </a:r>
            <a:r>
              <a:rPr lang="de-DE" sz="2400" dirty="0" err="1"/>
              <a:t>ended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Now</a:t>
            </a:r>
            <a:r>
              <a:rPr lang="de-DE" sz="2400" dirty="0"/>
              <a:t> in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lap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gods</a:t>
            </a:r>
            <a:r>
              <a:rPr lang="de-DE" sz="2400" dirty="0"/>
              <a:t> (aka USENIX Security </a:t>
            </a:r>
            <a:r>
              <a:rPr lang="de-DE" sz="2400" dirty="0" err="1"/>
              <a:t>program</a:t>
            </a:r>
            <a:r>
              <a:rPr lang="de-DE" sz="2400" dirty="0"/>
              <a:t> </a:t>
            </a:r>
            <a:r>
              <a:rPr lang="de-DE" sz="2400" dirty="0" err="1"/>
              <a:t>committee</a:t>
            </a:r>
            <a:r>
              <a:rPr lang="de-DE" sz="2400" dirty="0"/>
              <a:t>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See also: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D. Clayton, C. Patton, and T. Shrimpton, “Probabilistic data structures in adversarial environments,” in </a:t>
            </a:r>
            <a:r>
              <a:rPr lang="en-GB" sz="2400" i="1" dirty="0">
                <a:latin typeface="Arial" panose="020B0604020202020204" pitchFamily="34" charset="0"/>
                <a:cs typeface="Arial" panose="020B0604020202020204" pitchFamily="34" charset="0"/>
              </a:rPr>
              <a:t>CCS 2019.</a:t>
            </a:r>
            <a:endParaRPr lang="de-DE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19/10/2020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19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3439664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/>
              <a:t>Agenda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dirty="0" err="1"/>
              <a:t>Introducing</a:t>
            </a:r>
            <a:r>
              <a:rPr lang="de-DE" sz="2400" dirty="0"/>
              <a:t> </a:t>
            </a:r>
            <a:r>
              <a:rPr lang="de-DE" sz="2400" dirty="0" err="1"/>
              <a:t>HyperLogLog</a:t>
            </a:r>
            <a:r>
              <a:rPr lang="de-DE" sz="2400" dirty="0"/>
              <a:t> (HLL)</a:t>
            </a:r>
          </a:p>
          <a:p>
            <a:r>
              <a:rPr lang="de-DE" sz="2400" dirty="0" err="1"/>
              <a:t>Breaking</a:t>
            </a:r>
            <a:r>
              <a:rPr lang="de-DE" sz="2400" dirty="0"/>
              <a:t> HLL</a:t>
            </a:r>
          </a:p>
          <a:p>
            <a:r>
              <a:rPr lang="de-DE" sz="2400" dirty="0" err="1"/>
              <a:t>Repairing</a:t>
            </a:r>
            <a:r>
              <a:rPr lang="de-DE" sz="2400" dirty="0"/>
              <a:t> HLL</a:t>
            </a:r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19/10/2020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1640861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A71FBB-3009-40AD-979B-DB4E5F5928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/>
              <a:t>Professor Kenny Paterson</a:t>
            </a:r>
          </a:p>
          <a:p>
            <a:r>
              <a:rPr lang="de-DE" sz="2400"/>
              <a:t>Applied </a:t>
            </a:r>
            <a:r>
              <a:rPr lang="de-DE" sz="2400" err="1"/>
              <a:t>Cryptography</a:t>
            </a:r>
            <a:r>
              <a:rPr lang="de-DE" sz="2400"/>
              <a:t> Group</a:t>
            </a:r>
          </a:p>
          <a:p>
            <a:r>
              <a:rPr lang="de-DE" sz="2400" err="1"/>
              <a:t>kenny.paterson@inf.ethz.ch</a:t>
            </a:r>
            <a:endParaRPr lang="de-DE" sz="2400"/>
          </a:p>
          <a:p>
            <a:endParaRPr lang="de-DE" sz="2400"/>
          </a:p>
          <a:p>
            <a:r>
              <a:rPr lang="de-DE" sz="2400"/>
              <a:t>ETH </a:t>
            </a:r>
            <a:r>
              <a:rPr lang="de-DE" sz="2400" err="1"/>
              <a:t>Zurich</a:t>
            </a:r>
            <a:endParaRPr lang="de-DE" sz="2400"/>
          </a:p>
          <a:p>
            <a:r>
              <a:rPr lang="de-DE" sz="2400"/>
              <a:t>Applied </a:t>
            </a:r>
            <a:r>
              <a:rPr lang="de-DE" sz="2400" err="1"/>
              <a:t>Cryptography</a:t>
            </a:r>
            <a:r>
              <a:rPr lang="de-DE" sz="2400"/>
              <a:t> Group</a:t>
            </a:r>
          </a:p>
          <a:p>
            <a:r>
              <a:rPr lang="de-DE" sz="2400"/>
              <a:t>Department </a:t>
            </a:r>
            <a:r>
              <a:rPr lang="de-DE" sz="2400" err="1"/>
              <a:t>of</a:t>
            </a:r>
            <a:r>
              <a:rPr lang="de-DE" sz="2400"/>
              <a:t> Computer Science</a:t>
            </a:r>
          </a:p>
          <a:p>
            <a:r>
              <a:rPr lang="en-GB" sz="2400" err="1"/>
              <a:t>Universitätstrasse</a:t>
            </a:r>
            <a:r>
              <a:rPr lang="en-GB" sz="2400"/>
              <a:t> 6</a:t>
            </a:r>
            <a:br>
              <a:rPr lang="en-GB" sz="2400"/>
            </a:br>
            <a:r>
              <a:rPr lang="de-DE" sz="2400"/>
              <a:t>8092 </a:t>
            </a:r>
            <a:r>
              <a:rPr lang="de-DE" sz="2400" err="1"/>
              <a:t>Zurich</a:t>
            </a:r>
            <a:r>
              <a:rPr lang="de-DE" sz="2400"/>
              <a:t>, </a:t>
            </a:r>
            <a:r>
              <a:rPr lang="de-DE" sz="2400" err="1"/>
              <a:t>Swizterland</a:t>
            </a:r>
            <a:endParaRPr lang="de-DE" sz="2400"/>
          </a:p>
          <a:p>
            <a:endParaRPr lang="de-DE" sz="2400"/>
          </a:p>
          <a:p>
            <a:r>
              <a:rPr lang="en-GB" sz="2400">
                <a:hlinkClick r:id="rId2"/>
              </a:rPr>
              <a:t>https://appliedcrypto.ethz.ch</a:t>
            </a:r>
            <a:r>
              <a:rPr lang="en-GB" sz="2400"/>
              <a:t>/</a:t>
            </a:r>
            <a:endParaRPr lang="de-CH" sz="2400"/>
          </a:p>
        </p:txBody>
      </p:sp>
      <p:pic>
        <p:nvPicPr>
          <p:cNvPr id="10" name="Picture 9" descr="A picture containing bridge&#10;&#10;Description automatically generated">
            <a:extLst>
              <a:ext uri="{FF2B5EF4-FFF2-40B4-BE49-F238E27FC236}">
                <a16:creationId xmlns:a16="http://schemas.microsoft.com/office/drawing/2014/main" id="{8BF73ABC-FC92-2247-9EA5-3A3C84DC4A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7633" y="2135492"/>
            <a:ext cx="4032933" cy="3960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6432D34-222A-F647-90B7-729266CD96F6}"/>
              </a:ext>
            </a:extLst>
          </p:cNvPr>
          <p:cNvSpPr txBox="1"/>
          <p:nvPr/>
        </p:nvSpPr>
        <p:spPr>
          <a:xfrm>
            <a:off x="641684" y="1673827"/>
            <a:ext cx="1330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u="sng"/>
              <a:t>Contact:</a:t>
            </a:r>
          </a:p>
        </p:txBody>
      </p:sp>
    </p:spTree>
    <p:extLst>
      <p:ext uri="{BB962C8B-B14F-4D97-AF65-F5344CB8AC3E}">
        <p14:creationId xmlns:p14="http://schemas.microsoft.com/office/powerpoint/2010/main" val="1284261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err="1"/>
              <a:t>HyperLogLog</a:t>
            </a:r>
            <a:r>
              <a:rPr lang="de-DE" sz="3200"/>
              <a:t> (HLL)</a:t>
            </a:r>
            <a:br>
              <a:rPr lang="de-DE" sz="3200"/>
            </a:b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9000"/>
            <a:ext cx="10728325" cy="4680000"/>
          </a:xfrm>
        </p:spPr>
        <p:txBody>
          <a:bodyPr/>
          <a:lstStyle/>
          <a:p>
            <a:pPr marL="0" indent="0">
              <a:buNone/>
            </a:pPr>
            <a:r>
              <a:rPr lang="de-DE" sz="2400" b="1" dirty="0"/>
              <a:t>A Puzzle:</a:t>
            </a:r>
          </a:p>
          <a:p>
            <a:pPr marL="0" indent="0">
              <a:buNone/>
            </a:pPr>
            <a:r>
              <a:rPr lang="de-DE" sz="2400" dirty="0" err="1"/>
              <a:t>You</a:t>
            </a:r>
            <a:r>
              <a:rPr lang="de-DE" sz="2400" dirty="0"/>
              <a:t> </a:t>
            </a:r>
            <a:r>
              <a:rPr lang="de-DE" sz="2400" dirty="0" err="1"/>
              <a:t>have</a:t>
            </a:r>
            <a:r>
              <a:rPr lang="de-DE" sz="2400" dirty="0"/>
              <a:t> a </a:t>
            </a:r>
            <a:r>
              <a:rPr lang="de-DE" sz="2400" dirty="0" err="1"/>
              <a:t>small</a:t>
            </a:r>
            <a:r>
              <a:rPr lang="de-DE" sz="2400" dirty="0"/>
              <a:t> </a:t>
            </a:r>
            <a:r>
              <a:rPr lang="de-DE" sz="2400" dirty="0" err="1"/>
              <a:t>amount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memory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want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count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number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i="1" dirty="0" err="1"/>
              <a:t>distinct</a:t>
            </a:r>
            <a:r>
              <a:rPr lang="de-DE" sz="2400" dirty="0"/>
              <a:t> </a:t>
            </a:r>
            <a:r>
              <a:rPr lang="de-DE" sz="2400" dirty="0" err="1"/>
              <a:t>items</a:t>
            </a:r>
            <a:r>
              <a:rPr lang="de-DE" sz="2400" dirty="0"/>
              <a:t> in a large </a:t>
            </a:r>
            <a:r>
              <a:rPr lang="de-DE" sz="2400" dirty="0" err="1"/>
              <a:t>collection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items</a:t>
            </a:r>
            <a:r>
              <a:rPr lang="de-DE" sz="2400" dirty="0"/>
              <a:t> </a:t>
            </a:r>
            <a:r>
              <a:rPr lang="de-DE" sz="2400" i="1" dirty="0"/>
              <a:t>X</a:t>
            </a:r>
            <a:r>
              <a:rPr lang="de-DE" sz="2400" dirty="0"/>
              <a:t>. </a:t>
            </a:r>
          </a:p>
          <a:p>
            <a:pPr marL="0" indent="0">
              <a:buNone/>
            </a:pPr>
            <a:r>
              <a:rPr lang="de-DE" sz="2400" dirty="0"/>
              <a:t>This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problem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b="1" dirty="0" err="1"/>
              <a:t>cardinality</a:t>
            </a:r>
            <a:r>
              <a:rPr lang="de-DE" sz="2400" b="1" dirty="0"/>
              <a:t> </a:t>
            </a:r>
            <a:r>
              <a:rPr lang="de-DE" sz="2400" b="1" dirty="0" err="1"/>
              <a:t>estimation</a:t>
            </a:r>
            <a:r>
              <a:rPr lang="de-DE" sz="2400" b="1" dirty="0"/>
              <a:t>.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 err="1"/>
              <a:t>How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do </a:t>
            </a:r>
            <a:r>
              <a:rPr lang="de-DE" sz="2400" dirty="0" err="1"/>
              <a:t>it</a:t>
            </a:r>
            <a:r>
              <a:rPr lang="de-DE" sz="2400" dirty="0"/>
              <a:t>?</a:t>
            </a:r>
          </a:p>
          <a:p>
            <a:pPr marL="0" indent="0">
              <a:buNone/>
            </a:pPr>
            <a:r>
              <a:rPr lang="de-DE" sz="2400" dirty="0" err="1"/>
              <a:t>How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do </a:t>
            </a:r>
            <a:r>
              <a:rPr lang="de-DE" sz="2400" dirty="0" err="1"/>
              <a:t>it</a:t>
            </a:r>
            <a:r>
              <a:rPr lang="de-DE" sz="2400" dirty="0"/>
              <a:t> </a:t>
            </a:r>
            <a:r>
              <a:rPr lang="de-DE" sz="2400" dirty="0" err="1"/>
              <a:t>when</a:t>
            </a:r>
            <a:r>
              <a:rPr lang="de-DE" sz="2400" dirty="0"/>
              <a:t> </a:t>
            </a:r>
            <a:r>
              <a:rPr lang="de-DE" sz="2400" i="1" dirty="0"/>
              <a:t>X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presented</a:t>
            </a:r>
            <a:r>
              <a:rPr lang="de-DE" sz="2400" dirty="0"/>
              <a:t> in a </a:t>
            </a:r>
            <a:r>
              <a:rPr lang="de-DE" sz="2400" dirty="0" err="1"/>
              <a:t>streaming</a:t>
            </a:r>
            <a:r>
              <a:rPr lang="de-DE" sz="2400" dirty="0"/>
              <a:t> </a:t>
            </a:r>
            <a:r>
              <a:rPr lang="de-DE" sz="2400" dirty="0" err="1"/>
              <a:t>fashion</a:t>
            </a:r>
            <a:r>
              <a:rPr lang="de-DE" sz="2400" dirty="0"/>
              <a:t>?</a:t>
            </a:r>
          </a:p>
          <a:p>
            <a:pPr marL="0" indent="0">
              <a:buNone/>
            </a:pPr>
            <a:r>
              <a:rPr lang="de-DE" sz="2400" dirty="0" err="1"/>
              <a:t>What</a:t>
            </a:r>
            <a:r>
              <a:rPr lang="de-DE" sz="2400" dirty="0"/>
              <a:t> </a:t>
            </a:r>
            <a:r>
              <a:rPr lang="de-DE" sz="2400" dirty="0" err="1"/>
              <a:t>if</a:t>
            </a:r>
            <a:r>
              <a:rPr lang="de-DE" sz="2400" dirty="0"/>
              <a:t> </a:t>
            </a:r>
            <a:r>
              <a:rPr lang="de-DE" sz="2400" dirty="0" err="1"/>
              <a:t>approximate</a:t>
            </a:r>
            <a:r>
              <a:rPr lang="de-DE" sz="2400" dirty="0"/>
              <a:t> </a:t>
            </a:r>
            <a:r>
              <a:rPr lang="de-DE" sz="2400" dirty="0" err="1"/>
              <a:t>counting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good</a:t>
            </a:r>
            <a:r>
              <a:rPr lang="de-DE" sz="2400" dirty="0"/>
              <a:t> </a:t>
            </a:r>
            <a:r>
              <a:rPr lang="de-DE" sz="2400" dirty="0" err="1"/>
              <a:t>enough</a:t>
            </a:r>
            <a:r>
              <a:rPr lang="de-DE" sz="2400" dirty="0"/>
              <a:t>?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19/10/2020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3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700438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err="1"/>
              <a:t>HyperLogLog</a:t>
            </a:r>
            <a:r>
              <a:rPr lang="de-DE" sz="3200"/>
              <a:t> (HLL)</a:t>
            </a:r>
            <a:br>
              <a:rPr lang="de-DE" sz="3200"/>
            </a:b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048" y="944621"/>
            <a:ext cx="10728325" cy="53759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b="1" dirty="0"/>
              <a:t>A Solution:</a:t>
            </a:r>
          </a:p>
          <a:p>
            <a:pPr marL="0" indent="0">
              <a:buNone/>
            </a:pPr>
            <a:r>
              <a:rPr lang="de-DE" sz="2400" dirty="0" err="1"/>
              <a:t>Suppose</a:t>
            </a:r>
            <a:r>
              <a:rPr lang="de-DE" sz="2400" dirty="0"/>
              <a:t> </a:t>
            </a:r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have</a:t>
            </a:r>
            <a:r>
              <a:rPr lang="de-DE" sz="2400" dirty="0"/>
              <a:t> a </a:t>
            </a:r>
            <a:r>
              <a:rPr lang="de-DE" sz="2400" dirty="0" err="1"/>
              <a:t>hash</a:t>
            </a:r>
            <a:r>
              <a:rPr lang="de-DE" sz="2400" dirty="0"/>
              <a:t> </a:t>
            </a:r>
            <a:r>
              <a:rPr lang="de-DE" sz="2400" dirty="0" err="1"/>
              <a:t>function</a:t>
            </a:r>
            <a:r>
              <a:rPr lang="de-DE" sz="2400" dirty="0"/>
              <a:t> </a:t>
            </a:r>
            <a:r>
              <a:rPr lang="de-DE" sz="2400" i="1" dirty="0"/>
              <a:t>h: X → </a:t>
            </a:r>
            <a:r>
              <a:rPr lang="de-DE" sz="2400" dirty="0"/>
              <a:t>{0,1}</a:t>
            </a:r>
            <a:r>
              <a:rPr lang="de-DE" sz="2400" baseline="30000" dirty="0"/>
              <a:t>n</a:t>
            </a:r>
            <a:r>
              <a:rPr lang="de-DE" sz="2400" dirty="0"/>
              <a:t>. </a:t>
            </a:r>
          </a:p>
          <a:p>
            <a:pPr marL="0" indent="0">
              <a:buNone/>
            </a:pPr>
            <a:r>
              <a:rPr lang="de-DE" sz="2400" dirty="0" err="1"/>
              <a:t>Assume</a:t>
            </a:r>
            <a:r>
              <a:rPr lang="de-DE" sz="2400" dirty="0"/>
              <a:t> </a:t>
            </a:r>
            <a:r>
              <a:rPr lang="de-DE" sz="2400" i="1" dirty="0"/>
              <a:t>h </a:t>
            </a:r>
            <a:r>
              <a:rPr lang="de-DE" sz="2400" dirty="0" err="1"/>
              <a:t>has</a:t>
            </a:r>
            <a:r>
              <a:rPr lang="de-DE" sz="2400" dirty="0"/>
              <a:t> </a:t>
            </a:r>
            <a:r>
              <a:rPr lang="de-DE" sz="2400" dirty="0" err="1"/>
              <a:t>some</a:t>
            </a:r>
            <a:r>
              <a:rPr lang="de-DE" sz="2400" dirty="0"/>
              <a:t> </a:t>
            </a:r>
            <a:r>
              <a:rPr lang="de-DE" sz="2400" dirty="0" err="1"/>
              <a:t>suitable</a:t>
            </a:r>
            <a:r>
              <a:rPr lang="de-DE" sz="2400" dirty="0"/>
              <a:t> </a:t>
            </a:r>
            <a:r>
              <a:rPr lang="de-DE" sz="2400" dirty="0" err="1"/>
              <a:t>uniformity</a:t>
            </a:r>
            <a:r>
              <a:rPr lang="de-DE" sz="2400" dirty="0"/>
              <a:t> </a:t>
            </a:r>
            <a:r>
              <a:rPr lang="de-DE" sz="2400" dirty="0" err="1"/>
              <a:t>property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r>
              <a:rPr lang="de-DE" sz="2400" dirty="0"/>
              <a:t>Look at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bits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i="1" dirty="0"/>
              <a:t>h</a:t>
            </a:r>
            <a:r>
              <a:rPr lang="de-DE" sz="2400" dirty="0"/>
              <a:t>(</a:t>
            </a:r>
            <a:r>
              <a:rPr lang="de-DE" sz="2400" i="1" dirty="0"/>
              <a:t>x)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each</a:t>
            </a:r>
            <a:r>
              <a:rPr lang="de-DE" sz="2400" dirty="0"/>
              <a:t> item </a:t>
            </a:r>
            <a:r>
              <a:rPr lang="de-DE" sz="2400" i="1" dirty="0"/>
              <a:t>x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keep</a:t>
            </a:r>
            <a:r>
              <a:rPr lang="de-DE" sz="2400" dirty="0"/>
              <a:t> </a:t>
            </a:r>
            <a:r>
              <a:rPr lang="de-DE" sz="2400" dirty="0" err="1"/>
              <a:t>track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i="1" dirty="0" err="1"/>
              <a:t>maximum</a:t>
            </a:r>
            <a:r>
              <a:rPr lang="de-DE" sz="2400" dirty="0"/>
              <a:t> </a:t>
            </a:r>
            <a:r>
              <a:rPr lang="de-DE" sz="2400" dirty="0" err="1"/>
              <a:t>position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leftmost</a:t>
            </a:r>
            <a:r>
              <a:rPr lang="de-DE" sz="2400" dirty="0"/>
              <a:t> 1 </a:t>
            </a:r>
            <a:r>
              <a:rPr lang="de-DE" sz="2400" dirty="0" err="1"/>
              <a:t>bit</a:t>
            </a:r>
            <a:r>
              <a:rPr lang="de-DE" sz="2400" dirty="0"/>
              <a:t>; </a:t>
            </a:r>
            <a:r>
              <a:rPr lang="de-DE" sz="2400" dirty="0" err="1"/>
              <a:t>call</a:t>
            </a:r>
            <a:r>
              <a:rPr lang="de-DE" sz="2400" dirty="0"/>
              <a:t> </a:t>
            </a:r>
            <a:r>
              <a:rPr lang="de-DE" sz="2400" dirty="0" err="1"/>
              <a:t>that</a:t>
            </a:r>
            <a:r>
              <a:rPr lang="de-DE" sz="2400" dirty="0"/>
              <a:t> </a:t>
            </a:r>
            <a:r>
              <a:rPr lang="de-DE" sz="2400" dirty="0" err="1"/>
              <a:t>position</a:t>
            </a:r>
            <a:r>
              <a:rPr lang="de-DE" sz="2400" dirty="0"/>
              <a:t> </a:t>
            </a:r>
            <a:r>
              <a:rPr lang="de-DE" sz="2400" i="1" dirty="0"/>
              <a:t>M.</a:t>
            </a:r>
          </a:p>
          <a:p>
            <a:pPr marL="0" indent="0">
              <a:buNone/>
            </a:pPr>
            <a:r>
              <a:rPr lang="de-DE" sz="2400" dirty="0"/>
              <a:t>			10000110: </a:t>
            </a:r>
            <a:r>
              <a:rPr lang="de-DE" sz="2400" i="1" dirty="0"/>
              <a:t>M</a:t>
            </a:r>
            <a:r>
              <a:rPr lang="de-DE" sz="2400" dirty="0"/>
              <a:t> = 1</a:t>
            </a:r>
          </a:p>
          <a:p>
            <a:pPr marL="0" indent="0">
              <a:buNone/>
            </a:pPr>
            <a:r>
              <a:rPr lang="de-DE" sz="2400" dirty="0"/>
              <a:t>			01101100: </a:t>
            </a:r>
            <a:r>
              <a:rPr lang="de-DE" sz="2400" i="1" dirty="0"/>
              <a:t>M</a:t>
            </a:r>
            <a:r>
              <a:rPr lang="de-DE" sz="2400" dirty="0"/>
              <a:t> = 2</a:t>
            </a:r>
          </a:p>
          <a:p>
            <a:pPr marL="0" indent="0">
              <a:buNone/>
            </a:pPr>
            <a:r>
              <a:rPr lang="de-DE" sz="2400" dirty="0"/>
              <a:t>			11001011: </a:t>
            </a:r>
            <a:r>
              <a:rPr lang="de-DE" sz="2400" i="1" dirty="0"/>
              <a:t>M</a:t>
            </a:r>
            <a:r>
              <a:rPr lang="de-DE" sz="2400" dirty="0"/>
              <a:t> = 2 (</a:t>
            </a:r>
            <a:r>
              <a:rPr lang="de-DE" sz="2400" dirty="0" err="1"/>
              <a:t>no</a:t>
            </a:r>
            <a:r>
              <a:rPr lang="de-DE" sz="2400" dirty="0"/>
              <a:t> </a:t>
            </a:r>
            <a:r>
              <a:rPr lang="de-DE" sz="2400" dirty="0" err="1"/>
              <a:t>increase</a:t>
            </a:r>
            <a:r>
              <a:rPr lang="de-DE" sz="2400" dirty="0"/>
              <a:t>)</a:t>
            </a:r>
          </a:p>
          <a:p>
            <a:pPr marL="0" indent="0">
              <a:buNone/>
            </a:pPr>
            <a:r>
              <a:rPr lang="de-DE" sz="2400" dirty="0"/>
              <a:t>			00010010: </a:t>
            </a:r>
            <a:r>
              <a:rPr lang="de-DE" sz="2400" i="1" dirty="0"/>
              <a:t>M</a:t>
            </a:r>
            <a:r>
              <a:rPr lang="de-DE" sz="2400" dirty="0"/>
              <a:t> = 4</a:t>
            </a:r>
          </a:p>
          <a:p>
            <a:pPr marL="0" indent="0">
              <a:buNone/>
            </a:pPr>
            <a:r>
              <a:rPr lang="de-DE" sz="2400" dirty="0"/>
              <a:t>Set:</a:t>
            </a:r>
          </a:p>
          <a:p>
            <a:pPr marL="0" indent="0">
              <a:buNone/>
            </a:pPr>
            <a:r>
              <a:rPr lang="de-DE" sz="2400" dirty="0"/>
              <a:t>		       </a:t>
            </a:r>
            <a:r>
              <a:rPr lang="de-DE" sz="2400" dirty="0" err="1"/>
              <a:t>cardinality</a:t>
            </a:r>
            <a:r>
              <a:rPr lang="de-DE" sz="2400" dirty="0"/>
              <a:t> </a:t>
            </a:r>
            <a:r>
              <a:rPr lang="de-DE" sz="2400" dirty="0" err="1"/>
              <a:t>estimate</a:t>
            </a:r>
            <a:r>
              <a:rPr lang="de-DE" sz="2400" dirty="0"/>
              <a:t> = 2</a:t>
            </a:r>
            <a:r>
              <a:rPr lang="de-DE" sz="2400" i="1" baseline="30000" dirty="0"/>
              <a:t>M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19/10/2020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4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4205238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err="1"/>
              <a:t>HyperLogLog</a:t>
            </a:r>
            <a:r>
              <a:rPr lang="de-DE" sz="3200"/>
              <a:t> (HLL)</a:t>
            </a:r>
            <a:br>
              <a:rPr lang="de-DE" sz="3200"/>
            </a:b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048" y="944621"/>
            <a:ext cx="10728325" cy="53759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b="1" dirty="0"/>
              <a:t>A Solution:</a:t>
            </a:r>
          </a:p>
          <a:p>
            <a:pPr marL="0" indent="0">
              <a:buNone/>
            </a:pPr>
            <a:r>
              <a:rPr lang="de-DE" sz="2400" dirty="0"/>
              <a:t>Set:</a:t>
            </a:r>
          </a:p>
          <a:p>
            <a:pPr marL="0" indent="0">
              <a:buNone/>
            </a:pPr>
            <a:r>
              <a:rPr lang="de-DE" sz="2400" dirty="0"/>
              <a:t>		         </a:t>
            </a:r>
            <a:r>
              <a:rPr lang="de-DE" sz="2400" dirty="0" err="1"/>
              <a:t>cardinality</a:t>
            </a:r>
            <a:r>
              <a:rPr lang="de-DE" sz="2400" dirty="0"/>
              <a:t> </a:t>
            </a:r>
            <a:r>
              <a:rPr lang="de-DE" sz="2400" dirty="0" err="1"/>
              <a:t>estimate</a:t>
            </a:r>
            <a:r>
              <a:rPr lang="de-DE" sz="2400" dirty="0"/>
              <a:t> = 2</a:t>
            </a:r>
            <a:r>
              <a:rPr lang="de-DE" sz="2400" i="1" baseline="30000" dirty="0"/>
              <a:t>M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Intuition: </a:t>
            </a:r>
            <a:r>
              <a:rPr lang="de-DE" sz="2400" dirty="0" err="1"/>
              <a:t>for</a:t>
            </a:r>
            <a:r>
              <a:rPr lang="de-DE" sz="2400" dirty="0"/>
              <a:t> a </a:t>
            </a:r>
            <a:r>
              <a:rPr lang="de-DE" sz="2400" dirty="0" err="1"/>
              <a:t>random</a:t>
            </a:r>
            <a:r>
              <a:rPr lang="de-DE" sz="2400" dirty="0"/>
              <a:t> </a:t>
            </a:r>
            <a:r>
              <a:rPr lang="de-DE" sz="2400" dirty="0" err="1"/>
              <a:t>selection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about</a:t>
            </a:r>
            <a:r>
              <a:rPr lang="de-DE" sz="2400" dirty="0"/>
              <a:t> 2</a:t>
            </a:r>
            <a:r>
              <a:rPr lang="de-DE" sz="2400" i="1" baseline="30000" dirty="0"/>
              <a:t>M</a:t>
            </a:r>
            <a:r>
              <a:rPr lang="de-DE" sz="2400" dirty="0"/>
              <a:t> </a:t>
            </a:r>
            <a:r>
              <a:rPr lang="de-DE" sz="2400" dirty="0" err="1"/>
              <a:t>distinct</a:t>
            </a:r>
            <a:r>
              <a:rPr lang="de-DE" sz="2400" dirty="0"/>
              <a:t> </a:t>
            </a:r>
            <a:r>
              <a:rPr lang="de-DE" sz="2400" dirty="0" err="1"/>
              <a:t>values</a:t>
            </a:r>
            <a:r>
              <a:rPr lang="de-DE" sz="2400" dirty="0"/>
              <a:t> </a:t>
            </a:r>
            <a:r>
              <a:rPr lang="de-DE" sz="2400" i="1" dirty="0"/>
              <a:t>x</a:t>
            </a:r>
            <a:r>
              <a:rPr lang="de-DE" sz="2400" dirty="0"/>
              <a:t>, </a:t>
            </a:r>
            <a:r>
              <a:rPr lang="de-DE" sz="2400" dirty="0" err="1"/>
              <a:t>expect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see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length</a:t>
            </a:r>
            <a:r>
              <a:rPr lang="de-DE" sz="2400" dirty="0"/>
              <a:t> </a:t>
            </a:r>
            <a:r>
              <a:rPr lang="de-DE" sz="2400" i="1" dirty="0"/>
              <a:t>M</a:t>
            </a:r>
            <a:r>
              <a:rPr lang="de-DE" sz="2400" dirty="0"/>
              <a:t> </a:t>
            </a:r>
            <a:r>
              <a:rPr lang="de-DE" sz="2400" dirty="0" err="1"/>
              <a:t>string</a:t>
            </a:r>
            <a:r>
              <a:rPr lang="de-DE" sz="2400" dirty="0"/>
              <a:t> 0</a:t>
            </a:r>
            <a:r>
              <a:rPr lang="de-DE" sz="2400" i="1" baseline="30000" dirty="0"/>
              <a:t>M</a:t>
            </a:r>
            <a:r>
              <a:rPr lang="de-DE" sz="2400" baseline="30000" dirty="0"/>
              <a:t>-1</a:t>
            </a:r>
            <a:r>
              <a:rPr lang="de-DE" sz="2400" dirty="0"/>
              <a:t>1 </a:t>
            </a:r>
            <a:r>
              <a:rPr lang="de-DE" sz="2400" dirty="0" err="1"/>
              <a:t>as</a:t>
            </a:r>
            <a:r>
              <a:rPr lang="de-DE" sz="2400" dirty="0"/>
              <a:t> a </a:t>
            </a:r>
            <a:r>
              <a:rPr lang="de-DE" sz="2400" dirty="0" err="1"/>
              <a:t>prefix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i="1" dirty="0"/>
              <a:t>h</a:t>
            </a:r>
            <a:r>
              <a:rPr lang="de-DE" sz="2400" dirty="0"/>
              <a:t>(</a:t>
            </a:r>
            <a:r>
              <a:rPr lang="de-DE" sz="2400" i="1" dirty="0"/>
              <a:t>x</a:t>
            </a:r>
            <a:r>
              <a:rPr lang="de-DE" sz="2400" dirty="0"/>
              <a:t>)</a:t>
            </a:r>
            <a:r>
              <a:rPr lang="de-DE" sz="2400" i="1" dirty="0"/>
              <a:t> </a:t>
            </a:r>
            <a:r>
              <a:rPr lang="de-DE" sz="2400" dirty="0" err="1"/>
              <a:t>once</a:t>
            </a:r>
            <a:r>
              <a:rPr lang="de-DE" sz="2400" dirty="0"/>
              <a:t>. </a:t>
            </a:r>
          </a:p>
          <a:p>
            <a:pPr marL="0" indent="0">
              <a:buNone/>
            </a:pPr>
            <a:r>
              <a:rPr lang="de-DE" sz="2400" dirty="0"/>
              <a:t>Storage </a:t>
            </a:r>
            <a:r>
              <a:rPr lang="de-DE" sz="2400" dirty="0" err="1"/>
              <a:t>required</a:t>
            </a:r>
            <a:r>
              <a:rPr lang="de-DE" sz="2400" dirty="0"/>
              <a:t>? log(</a:t>
            </a:r>
            <a:r>
              <a:rPr lang="de-DE" sz="2400" i="1" dirty="0"/>
              <a:t>M</a:t>
            </a:r>
            <a:r>
              <a:rPr lang="de-DE" sz="2400" dirty="0"/>
              <a:t>) </a:t>
            </a:r>
            <a:r>
              <a:rPr lang="de-DE" sz="2400" dirty="0" err="1"/>
              <a:t>bits</a:t>
            </a:r>
            <a:r>
              <a:rPr lang="de-DE" sz="2400" dirty="0"/>
              <a:t>, </a:t>
            </a:r>
            <a:r>
              <a:rPr lang="de-DE" sz="2400" dirty="0" err="1"/>
              <a:t>hence</a:t>
            </a:r>
            <a:r>
              <a:rPr lang="de-DE" sz="2400" dirty="0"/>
              <a:t> </a:t>
            </a:r>
            <a:r>
              <a:rPr lang="de-DE" sz="2400" dirty="0" err="1"/>
              <a:t>only</a:t>
            </a:r>
            <a:r>
              <a:rPr lang="de-DE" sz="2400" dirty="0"/>
              <a:t> </a:t>
            </a:r>
            <a:r>
              <a:rPr lang="de-DE" sz="2400" dirty="0" err="1"/>
              <a:t>loglog</a:t>
            </a:r>
            <a:r>
              <a:rPr lang="de-DE" sz="2400" dirty="0"/>
              <a:t>(2</a:t>
            </a:r>
            <a:r>
              <a:rPr lang="de-DE" sz="2400" i="1" baseline="30000" dirty="0"/>
              <a:t>M</a:t>
            </a:r>
            <a:r>
              <a:rPr lang="de-DE" sz="2400" dirty="0"/>
              <a:t>) </a:t>
            </a:r>
            <a:r>
              <a:rPr lang="de-DE" sz="2400" dirty="0" err="1"/>
              <a:t>bits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r>
              <a:rPr lang="de-DE" sz="2400" dirty="0"/>
              <a:t>This </a:t>
            </a:r>
            <a:r>
              <a:rPr lang="de-DE" sz="2400" dirty="0" err="1"/>
              <a:t>provides</a:t>
            </a:r>
            <a:r>
              <a:rPr lang="de-DE" sz="2400" dirty="0"/>
              <a:t> a </a:t>
            </a:r>
            <a:r>
              <a:rPr lang="de-DE" sz="2400" dirty="0" err="1"/>
              <a:t>statistically</a:t>
            </a:r>
            <a:r>
              <a:rPr lang="de-DE" sz="2400" dirty="0"/>
              <a:t> </a:t>
            </a:r>
            <a:r>
              <a:rPr lang="de-DE" sz="2400" dirty="0" err="1"/>
              <a:t>unbiased</a:t>
            </a:r>
            <a:r>
              <a:rPr lang="de-DE" sz="2400" dirty="0"/>
              <a:t> but not </a:t>
            </a:r>
            <a:r>
              <a:rPr lang="de-DE" sz="2400" dirty="0" err="1"/>
              <a:t>very</a:t>
            </a:r>
            <a:r>
              <a:rPr lang="de-DE" sz="2400" dirty="0"/>
              <a:t> </a:t>
            </a:r>
            <a:r>
              <a:rPr lang="de-DE" sz="2400" dirty="0" err="1"/>
              <a:t>accurate</a:t>
            </a:r>
            <a:r>
              <a:rPr lang="de-DE" sz="2400" dirty="0"/>
              <a:t> </a:t>
            </a:r>
            <a:r>
              <a:rPr lang="de-DE" sz="2400" dirty="0" err="1"/>
              <a:t>estimator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r>
              <a:rPr lang="de-DE" sz="2400" dirty="0"/>
              <a:t>Combine </a:t>
            </a:r>
            <a:r>
              <a:rPr lang="de-DE" sz="2400" dirty="0" err="1"/>
              <a:t>many</a:t>
            </a:r>
            <a:r>
              <a:rPr lang="de-DE" sz="2400" dirty="0"/>
              <a:t> such </a:t>
            </a:r>
            <a:r>
              <a:rPr lang="de-DE" sz="2400" dirty="0" err="1"/>
              <a:t>estimators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improve</a:t>
            </a:r>
            <a:r>
              <a:rPr lang="de-DE" sz="2400" dirty="0"/>
              <a:t> </a:t>
            </a:r>
            <a:r>
              <a:rPr lang="de-DE" sz="2400" dirty="0" err="1"/>
              <a:t>accuracy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19/10/2020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5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1074224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/>
              <a:t>HLL </a:t>
            </a:r>
            <a:r>
              <a:rPr lang="de-DE" sz="3200" dirty="0" err="1"/>
              <a:t>According</a:t>
            </a:r>
            <a:r>
              <a:rPr lang="de-DE" sz="3200" dirty="0"/>
              <a:t> </a:t>
            </a:r>
            <a:r>
              <a:rPr lang="de-DE" sz="3200" dirty="0" err="1"/>
              <a:t>to</a:t>
            </a:r>
            <a:r>
              <a:rPr lang="de-DE" sz="3200" dirty="0"/>
              <a:t> </a:t>
            </a:r>
            <a:r>
              <a:rPr lang="de-DE" sz="3200" dirty="0" err="1"/>
              <a:t>Flajolet</a:t>
            </a:r>
            <a:r>
              <a:rPr lang="de-DE" sz="3200" dirty="0"/>
              <a:t> </a:t>
            </a:r>
            <a:r>
              <a:rPr lang="de-DE" sz="3200" i="1" dirty="0"/>
              <a:t>et al</a:t>
            </a:r>
            <a:r>
              <a:rPr lang="de-DE" sz="3200" dirty="0"/>
              <a:t>. (2007)</a:t>
            </a:r>
            <a:br>
              <a:rPr lang="de-DE" sz="3200" dirty="0"/>
            </a:br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19/10/2020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6</a:t>
            </a:fld>
            <a:endParaRPr lang="de-CH" noProof="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F91D73F-8F7E-7D4E-AD65-D06BF17FB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600" y="1307362"/>
            <a:ext cx="8940800" cy="374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283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/>
              <a:t>HLL </a:t>
            </a:r>
            <a:r>
              <a:rPr lang="de-DE" sz="3200" dirty="0" err="1"/>
              <a:t>According</a:t>
            </a:r>
            <a:r>
              <a:rPr lang="de-DE" sz="3200" dirty="0"/>
              <a:t> </a:t>
            </a:r>
            <a:r>
              <a:rPr lang="de-DE" sz="3200" dirty="0" err="1"/>
              <a:t>to</a:t>
            </a:r>
            <a:r>
              <a:rPr lang="de-DE" sz="3200" dirty="0"/>
              <a:t> </a:t>
            </a:r>
            <a:r>
              <a:rPr lang="de-DE" sz="3200" dirty="0" err="1"/>
              <a:t>Flajolet</a:t>
            </a:r>
            <a:r>
              <a:rPr lang="de-DE" sz="3200" dirty="0"/>
              <a:t> </a:t>
            </a:r>
            <a:r>
              <a:rPr lang="de-DE" sz="3200" i="1" dirty="0"/>
              <a:t>et al</a:t>
            </a:r>
            <a:r>
              <a:rPr lang="de-DE" sz="3200" dirty="0"/>
              <a:t>. (2007)</a:t>
            </a:r>
            <a:br>
              <a:rPr lang="de-DE" sz="3200" dirty="0"/>
            </a:br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19/10/2020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7</a:t>
            </a:fld>
            <a:endParaRPr lang="de-CH" noProof="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37D756-E660-5F4B-AAB1-C285014D9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900" y="2343150"/>
            <a:ext cx="89662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774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err="1"/>
              <a:t>HyperLogLog</a:t>
            </a:r>
            <a:r>
              <a:rPr lang="de-DE" sz="3200"/>
              <a:t> (HLL)</a:t>
            </a:r>
            <a:br>
              <a:rPr lang="de-DE" sz="3200"/>
            </a:b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9000"/>
            <a:ext cx="10728325" cy="4680000"/>
          </a:xfrm>
        </p:spPr>
        <p:txBody>
          <a:bodyPr/>
          <a:lstStyle/>
          <a:p>
            <a:pPr marL="0" indent="0">
              <a:buNone/>
            </a:pPr>
            <a:r>
              <a:rPr lang="de-DE" sz="2400" dirty="0"/>
              <a:t>HLL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increasingly</a:t>
            </a:r>
            <a:r>
              <a:rPr lang="de-DE" sz="2400" dirty="0"/>
              <a:t> </a:t>
            </a:r>
            <a:r>
              <a:rPr lang="de-DE" sz="2400" dirty="0" err="1"/>
              <a:t>used</a:t>
            </a:r>
            <a:r>
              <a:rPr lang="de-DE" sz="2400" dirty="0"/>
              <a:t> in real-</a:t>
            </a:r>
            <a:r>
              <a:rPr lang="de-DE" sz="2400" dirty="0" err="1"/>
              <a:t>world</a:t>
            </a:r>
            <a:r>
              <a:rPr lang="de-DE" sz="2400" dirty="0"/>
              <a:t> </a:t>
            </a:r>
            <a:r>
              <a:rPr lang="de-DE" sz="2400" dirty="0" err="1"/>
              <a:t>applications</a:t>
            </a:r>
            <a:r>
              <a:rPr lang="de-DE" sz="2400" dirty="0"/>
              <a:t>, </a:t>
            </a:r>
            <a:r>
              <a:rPr lang="de-DE" sz="2400" dirty="0" err="1"/>
              <a:t>including</a:t>
            </a:r>
            <a:r>
              <a:rPr lang="de-DE" sz="2400" dirty="0"/>
              <a:t> </a:t>
            </a:r>
            <a:r>
              <a:rPr lang="de-DE" sz="2400" dirty="0" err="1"/>
              <a:t>those</a:t>
            </a:r>
            <a:r>
              <a:rPr lang="de-DE" sz="2400" dirty="0"/>
              <a:t> </a:t>
            </a:r>
            <a:r>
              <a:rPr lang="de-DE" sz="2400" dirty="0" err="1"/>
              <a:t>where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inputs</a:t>
            </a:r>
            <a:r>
              <a:rPr lang="de-DE" sz="2400" dirty="0"/>
              <a:t> </a:t>
            </a:r>
            <a:r>
              <a:rPr lang="de-DE" sz="2400" dirty="0" err="1"/>
              <a:t>may</a:t>
            </a:r>
            <a:r>
              <a:rPr lang="de-DE" sz="2400" dirty="0"/>
              <a:t> </a:t>
            </a:r>
            <a:r>
              <a:rPr lang="de-DE" sz="2400" dirty="0" err="1"/>
              <a:t>be</a:t>
            </a:r>
            <a:r>
              <a:rPr lang="de-DE" sz="2400" dirty="0"/>
              <a:t> </a:t>
            </a:r>
            <a:r>
              <a:rPr lang="de-DE" sz="2400" dirty="0" err="1"/>
              <a:t>adversarially</a:t>
            </a:r>
            <a:r>
              <a:rPr lang="de-DE" sz="2400" dirty="0"/>
              <a:t> </a:t>
            </a:r>
            <a:r>
              <a:rPr lang="de-DE" sz="2400" dirty="0" err="1"/>
              <a:t>chosen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 err="1"/>
              <a:t>Example</a:t>
            </a:r>
            <a:r>
              <a:rPr lang="de-DE" sz="2400" dirty="0"/>
              <a:t> 1: </a:t>
            </a:r>
            <a:r>
              <a:rPr lang="de-DE" sz="2400" dirty="0" err="1"/>
              <a:t>detecting</a:t>
            </a:r>
            <a:r>
              <a:rPr lang="de-DE" sz="2400" dirty="0"/>
              <a:t> </a:t>
            </a:r>
            <a:r>
              <a:rPr lang="de-DE" sz="2400" dirty="0" err="1"/>
              <a:t>anomalous</a:t>
            </a:r>
            <a:r>
              <a:rPr lang="de-DE" sz="2400" dirty="0"/>
              <a:t> </a:t>
            </a:r>
            <a:r>
              <a:rPr lang="de-DE" sz="2400" dirty="0" err="1"/>
              <a:t>network</a:t>
            </a:r>
            <a:r>
              <a:rPr lang="de-DE" sz="2400" dirty="0"/>
              <a:t> </a:t>
            </a:r>
            <a:r>
              <a:rPr lang="de-DE" sz="2400" dirty="0" err="1"/>
              <a:t>behaviour</a:t>
            </a:r>
            <a:r>
              <a:rPr lang="de-DE" sz="2400" dirty="0"/>
              <a:t>, such </a:t>
            </a:r>
            <a:r>
              <a:rPr lang="de-DE" sz="2400" dirty="0" err="1"/>
              <a:t>as</a:t>
            </a:r>
            <a:r>
              <a:rPr lang="de-DE" sz="2400" dirty="0"/>
              <a:t> </a:t>
            </a:r>
            <a:r>
              <a:rPr lang="de-DE" sz="2400" dirty="0" err="1"/>
              <a:t>port</a:t>
            </a:r>
            <a:r>
              <a:rPr lang="de-DE" sz="2400" dirty="0"/>
              <a:t> </a:t>
            </a:r>
            <a:r>
              <a:rPr lang="de-DE" sz="2400" dirty="0" err="1"/>
              <a:t>scans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r>
              <a:rPr lang="de-DE" sz="2400" dirty="0" err="1"/>
              <a:t>Example</a:t>
            </a:r>
            <a:r>
              <a:rPr lang="de-DE" sz="2400" dirty="0"/>
              <a:t> 2: </a:t>
            </a:r>
            <a:r>
              <a:rPr lang="de-DE" sz="2400" dirty="0" err="1"/>
              <a:t>counting</a:t>
            </a:r>
            <a:r>
              <a:rPr lang="de-DE" sz="2400" dirty="0"/>
              <a:t> </a:t>
            </a:r>
            <a:r>
              <a:rPr lang="de-DE" sz="2400" dirty="0" err="1"/>
              <a:t>distinct</a:t>
            </a:r>
            <a:r>
              <a:rPr lang="de-DE" sz="2400" dirty="0"/>
              <a:t> </a:t>
            </a:r>
            <a:r>
              <a:rPr lang="de-DE" sz="2400" dirty="0" err="1"/>
              <a:t>network</a:t>
            </a:r>
            <a:r>
              <a:rPr lang="de-DE" sz="2400" dirty="0"/>
              <a:t> </a:t>
            </a:r>
            <a:r>
              <a:rPr lang="de-DE" sz="2400" dirty="0" err="1"/>
              <a:t>flows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using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results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perform</a:t>
            </a:r>
            <a:r>
              <a:rPr lang="de-DE" sz="2400" dirty="0"/>
              <a:t> </a:t>
            </a:r>
            <a:r>
              <a:rPr lang="de-DE" sz="2400" dirty="0" err="1"/>
              <a:t>congestion</a:t>
            </a:r>
            <a:r>
              <a:rPr lang="de-DE" sz="2400" dirty="0"/>
              <a:t> </a:t>
            </a:r>
            <a:r>
              <a:rPr lang="de-DE" sz="2400" dirty="0" err="1"/>
              <a:t>control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r>
              <a:rPr lang="de-DE" sz="2400" dirty="0" err="1"/>
              <a:t>Example</a:t>
            </a:r>
            <a:r>
              <a:rPr lang="de-DE" sz="2400" dirty="0"/>
              <a:t> 3: </a:t>
            </a:r>
            <a:r>
              <a:rPr lang="de-DE" sz="2400" dirty="0" err="1"/>
              <a:t>counting</a:t>
            </a:r>
            <a:r>
              <a:rPr lang="de-DE" sz="2400" dirty="0"/>
              <a:t> Facebook </a:t>
            </a:r>
            <a:r>
              <a:rPr lang="de-DE" sz="2400" dirty="0" err="1"/>
              <a:t>users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HLL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widely</a:t>
            </a:r>
            <a:r>
              <a:rPr lang="de-DE" sz="2400" dirty="0"/>
              <a:t> </a:t>
            </a:r>
            <a:r>
              <a:rPr lang="de-DE" sz="2400" dirty="0" err="1"/>
              <a:t>implemented</a:t>
            </a:r>
            <a:r>
              <a:rPr lang="de-DE" sz="2400" dirty="0"/>
              <a:t>, e.g. </a:t>
            </a:r>
            <a:r>
              <a:rPr lang="de-DE" sz="2400" dirty="0" err="1"/>
              <a:t>Redis</a:t>
            </a:r>
            <a:r>
              <a:rPr lang="de-DE" sz="2400" dirty="0"/>
              <a:t>, Google </a:t>
            </a:r>
            <a:r>
              <a:rPr lang="de-DE" sz="2400" dirty="0" err="1"/>
              <a:t>BigQuery</a:t>
            </a:r>
            <a:r>
              <a:rPr lang="de-DE" sz="2400" dirty="0"/>
              <a:t>, Apache Spark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Druid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19/10/2020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8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436385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 err="1"/>
              <a:t>Breaking</a:t>
            </a:r>
            <a:r>
              <a:rPr lang="de-DE" sz="3200" dirty="0"/>
              <a:t> HLL</a:t>
            </a:r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98693" y="6120662"/>
            <a:ext cx="5400000" cy="216000"/>
          </a:xfrm>
        </p:spPr>
        <p:txBody>
          <a:bodyPr/>
          <a:lstStyle/>
          <a:p>
            <a:pPr algn="ctr"/>
            <a:r>
              <a:rPr lang="de-CH" sz="1050" noProof="0" dirty="0"/>
              <a:t>Image </a:t>
            </a:r>
            <a:r>
              <a:rPr lang="en-GB" sz="1050" noProof="0" dirty="0"/>
              <a:t>c</a:t>
            </a:r>
            <a:r>
              <a:rPr lang="en-GB" sz="1050" dirty="0" err="1"/>
              <a:t>opyright</a:t>
            </a:r>
            <a:r>
              <a:rPr lang="en-GB" sz="1050" dirty="0"/>
              <a:t>: </a:t>
            </a:r>
            <a:r>
              <a:rPr lang="en-GB" sz="1050" dirty="0" err="1"/>
              <a:t>jcgwakefield</a:t>
            </a:r>
            <a:endParaRPr lang="de-CH" sz="1050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19/10/2020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9</a:t>
            </a:fld>
            <a:endParaRPr lang="de-CH" noProof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2DD3AC-78A7-0748-8809-966BC9762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1852" y="940954"/>
            <a:ext cx="4684523" cy="497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562872"/>
      </p:ext>
    </p:extLst>
  </p:cSld>
  <p:clrMapOvr>
    <a:masterClrMapping/>
  </p:clrMapOvr>
</p:sld>
</file>

<file path=ppt/theme/theme1.xml><?xml version="1.0" encoding="utf-8"?>
<a:theme xmlns:a="http://schemas.openxmlformats.org/drawingml/2006/main" name="ETH Zürich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xtern">
      <a:srgbClr val="1F407A"/>
    </a:custClr>
    <a:custClr name="Intern">
      <a:srgbClr val="485A2C"/>
    </a:custClr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F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Präsentation1" id="{277C3170-93C4-4004-925A-762E3FF6A529}" vid="{54F253A4-C5FF-4238-8A43-148031D6EB93}"/>
    </a:ext>
  </a:extLst>
</a:theme>
</file>

<file path=ppt/theme/theme2.xml><?xml version="1.0" encoding="utf-8"?>
<a:theme xmlns:a="http://schemas.openxmlformats.org/drawingml/2006/main" name="Office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xtern">
      <a:srgbClr val="1F407A"/>
    </a:custClr>
    <a:custClr name="Intern">
      <a:srgbClr val="485A2C"/>
    </a:custClr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F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4733</TotalTime>
  <Words>1168</Words>
  <Application>Microsoft Macintosh PowerPoint</Application>
  <PresentationFormat>Widescreen</PresentationFormat>
  <Paragraphs>204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Symbol</vt:lpstr>
      <vt:lpstr>ETH Zürich</vt:lpstr>
      <vt:lpstr>HyperLogLog: Exponentially Bad in Adversarial Settings </vt:lpstr>
      <vt:lpstr>Agenda</vt:lpstr>
      <vt:lpstr>HyperLogLog (HLL) </vt:lpstr>
      <vt:lpstr>HyperLogLog (HLL) </vt:lpstr>
      <vt:lpstr>HyperLogLog (HLL) </vt:lpstr>
      <vt:lpstr>HLL According to Flajolet et al. (2007) </vt:lpstr>
      <vt:lpstr>HLL According to Flajolet et al. (2007) </vt:lpstr>
      <vt:lpstr>HyperLogLog (HLL) </vt:lpstr>
      <vt:lpstr>Breaking HLL</vt:lpstr>
      <vt:lpstr>Breaking HLL</vt:lpstr>
      <vt:lpstr>Breaking HLL – Adversary Models</vt:lpstr>
      <vt:lpstr>Breaking HLL Better</vt:lpstr>
      <vt:lpstr>Breaking HLL Better</vt:lpstr>
      <vt:lpstr>Breaking HLL Better</vt:lpstr>
      <vt:lpstr>Repairing HLL</vt:lpstr>
      <vt:lpstr>Repairing HLL</vt:lpstr>
      <vt:lpstr>Repairing HLL</vt:lpstr>
      <vt:lpstr>Repairing HLL</vt:lpstr>
      <vt:lpstr>Closing Remarks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DP3T: Decentralized Privacy-Preserving Proximity Tracing for a COVID-19 Era</dc:title>
  <dc:creator>Kenny Paterson</dc:creator>
  <cp:lastModifiedBy>Kenny Paterson</cp:lastModifiedBy>
  <cp:revision>168</cp:revision>
  <dcterms:created xsi:type="dcterms:W3CDTF">2020-09-23T10:43:41Z</dcterms:created>
  <dcterms:modified xsi:type="dcterms:W3CDTF">2020-10-21T14:09:49Z</dcterms:modified>
</cp:coreProperties>
</file>